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58" r:id="rId3"/>
    <p:sldId id="357" r:id="rId4"/>
    <p:sldId id="378" r:id="rId5"/>
    <p:sldId id="379" r:id="rId6"/>
    <p:sldId id="380" r:id="rId7"/>
    <p:sldId id="381" r:id="rId8"/>
    <p:sldId id="382" r:id="rId9"/>
    <p:sldId id="383" r:id="rId10"/>
    <p:sldId id="466" r:id="rId11"/>
    <p:sldId id="384" r:id="rId12"/>
    <p:sldId id="386" r:id="rId13"/>
    <p:sldId id="387" r:id="rId14"/>
    <p:sldId id="388" r:id="rId15"/>
    <p:sldId id="389" r:id="rId16"/>
    <p:sldId id="390" r:id="rId17"/>
    <p:sldId id="391" r:id="rId18"/>
    <p:sldId id="393" r:id="rId19"/>
    <p:sldId id="394" r:id="rId20"/>
    <p:sldId id="395" r:id="rId21"/>
    <p:sldId id="396" r:id="rId22"/>
    <p:sldId id="397" r:id="rId23"/>
    <p:sldId id="398" r:id="rId24"/>
    <p:sldId id="400" r:id="rId25"/>
    <p:sldId id="402" r:id="rId26"/>
    <p:sldId id="403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28" r:id="rId52"/>
    <p:sldId id="441" r:id="rId53"/>
    <p:sldId id="442" r:id="rId54"/>
    <p:sldId id="432" r:id="rId55"/>
    <p:sldId id="455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463" r:id="rId64"/>
    <p:sldId id="464" r:id="rId65"/>
    <p:sldId id="465" r:id="rId6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 autoAdjust="0"/>
    <p:restoredTop sz="84895" autoAdjust="0"/>
  </p:normalViewPr>
  <p:slideViewPr>
    <p:cSldViewPr>
      <p:cViewPr varScale="1">
        <p:scale>
          <a:sx n="48" d="100"/>
          <a:sy n="48" d="100"/>
        </p:scale>
        <p:origin x="-92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1.xml"/><Relationship Id="rId2" Type="http://schemas.openxmlformats.org/officeDocument/2006/relationships/slide" Target="slides/slide58.xml"/><Relationship Id="rId1" Type="http://schemas.openxmlformats.org/officeDocument/2006/relationships/slide" Target="slides/slide7.xml"/><Relationship Id="rId4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1FD7F7-1920-4805-BDF5-F51AE1E0D4E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Q: How does this transform the image?  A: It gets inverted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use homogeneous coordinates to write camera matrix in linear form.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8E04A-61AE-4F70-8735-F6523DDCF32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785BA8-9F1F-4674-99F0-23342E48228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Work through equations for u and v on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EB0E87-DCF3-4582-845A-38D3B57B67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How many known points are needed to estimate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46EC19-1308-44AF-BA44-14ED6A902D1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BCB7A8-4D89-476F-AB10-2D26D308CA6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17BE30-075D-4A3D-A8C8-FE107CDC0BC6}" type="slidenum">
              <a:rPr lang="en-US"/>
              <a:pPr/>
              <a:t>58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Note that the retina is curved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Go to board, sketch out various properties of vanishing points/lines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3A4356-9416-4106-923D-E0355B6D3A0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Go to board, sketch out various properties of vanishing points/lines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/>
              <a:t> Parallel</a:t>
            </a:r>
            <a:r>
              <a:rPr lang="en-US" baseline="0" dirty="0" smtClean="0"/>
              <a:t> lines intersect at a point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 smtClean="0"/>
              <a:t> The intersection of red lines and blue lines form a parallelogram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 smtClean="0"/>
              <a:t> Sets of parallel lines on the same plane form a vanishing line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 smtClean="0"/>
              <a:t> Sets of parallel planes form a vanishing line 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 smtClean="0"/>
              <a:t> Not all lines that intersect are parallel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81D85-CBA6-4C0A-A35C-88763F7F285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63FD3-32D0-4831-B3C1-2BB6345EABE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Where are</a:t>
            </a:r>
            <a:r>
              <a:rPr lang="en-US" baseline="0" dirty="0" smtClean="0"/>
              <a:t> the vanishing points?  </a:t>
            </a:r>
            <a:r>
              <a:rPr lang="en-US" dirty="0" smtClean="0"/>
              <a:t>Do buildings on left and buildings on right have the same vanishing line?  Which way is the camera tilted?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88638E-C80E-4AA9-92A2-C0018B9C13E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Go to board, sketch out various properties of vanishing points/lines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FB7921-4F14-45E1-B6B7-A1743120262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Append coordinate with value 1; proportional coordinate system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FDA7F8-FAE2-423F-9DE2-2D112D9D8BF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Q: Suppose we have a point in Cartesian coordinates.  What is that in homogeneous coordinates?  A: a ray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89A2B0-787D-42D0-B8C5-7BD2C7934DC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Parallel lines intersect at different infinities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DFFFAC-D990-4F24-A67D-25E23AD921E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3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4.xml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Hoiem\Videos\kevin_bouncy_ball_hd.wmv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8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2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2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32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tags" Target="../tags/tag31.xml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tags" Target="../tags/tag30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image" Target="../media/image61.wmf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tags" Target="../tags/tag29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tags" Target="../tags/tag28.xml"/><Relationship Id="rId28" Type="http://schemas.openxmlformats.org/officeDocument/2006/relationships/notesSlide" Target="../notesSlides/notesSlide14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6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Jonquil_flowers_at_f32.jpg" TargetMode="External"/><Relationship Id="rId7" Type="http://schemas.openxmlformats.org/officeDocument/2006/relationships/hyperlink" Target="http://en.wikipedia.org/wiki/Depth_of_field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hyperlink" Target="http://en.wikipedia.org/wiki/Image:Jonquil_flowers_at_f5.jpg" TargetMode="External"/><Relationship Id="rId4" Type="http://schemas.openxmlformats.org/officeDocument/2006/relationships/image" Target="../media/image6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www.youtube.com/watch?v=Y48R6-iIYH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Focal_length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48R6-iIYHs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1.png"/><Relationship Id="rId5" Type="http://schemas.openxmlformats.org/officeDocument/2006/relationships/oleObject" Target="../embeddings/oleObject36.bin"/><Relationship Id="rId4" Type="http://schemas.openxmlformats.org/officeDocument/2006/relationships/oleObject" Target="../embeddings/oleObject3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Projective Geometry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Camera </a:t>
            </a:r>
            <a:r>
              <a:rPr lang="en-US" dirty="0" smtClean="0"/>
              <a:t>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4384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Computer Vision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CS 543 / ECE 549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University of Illinois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Derek Hoiem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8061325" y="0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01/20/11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</p:spPr>
        <p:txBody>
          <a:bodyPr/>
          <a:lstStyle/>
          <a:p>
            <a:r>
              <a:rPr lang="en-US" dirty="0" smtClean="0"/>
              <a:t>Camera </a:t>
            </a:r>
            <a:r>
              <a:rPr lang="en-US" dirty="0" err="1" smtClean="0"/>
              <a:t>Obscura</a:t>
            </a:r>
            <a:r>
              <a:rPr lang="en-US" dirty="0" smtClean="0"/>
              <a:t> used for Tracing</a:t>
            </a:r>
            <a:endParaRPr lang="en-US" dirty="0" smtClean="0"/>
          </a:p>
        </p:txBody>
      </p:sp>
      <p:pic>
        <p:nvPicPr>
          <p:cNvPr id="18435" name="Picture 5" descr="obscura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 l="2309" t="2110" r="2077" b="3014"/>
          <a:stretch>
            <a:fillRect/>
          </a:stretch>
        </p:blipFill>
        <p:spPr bwMode="auto">
          <a:xfrm>
            <a:off x="1587500" y="1438275"/>
            <a:ext cx="5260975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1676400" y="5715000"/>
            <a:ext cx="55657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Palatino Linotype" pitchFamily="18" charset="0"/>
              </a:rPr>
              <a:t>Lens Based Camera </a:t>
            </a:r>
            <a:r>
              <a:rPr lang="en-US" sz="2800" dirty="0" err="1">
                <a:latin typeface="Palatino Linotype" pitchFamily="18" charset="0"/>
              </a:rPr>
              <a:t>Obscura</a:t>
            </a:r>
            <a:r>
              <a:rPr lang="en-US" sz="2800" dirty="0">
                <a:latin typeface="Palatino Linotype" pitchFamily="18" charset="0"/>
              </a:rPr>
              <a:t>, 1568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First Photograph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3962400" cy="990600"/>
          </a:xfrm>
        </p:spPr>
        <p:txBody>
          <a:bodyPr>
            <a:normAutofit fontScale="925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dirty="0" smtClean="0"/>
              <a:t>	Oldest </a:t>
            </a:r>
            <a:r>
              <a:rPr lang="en-US" sz="2400" dirty="0" smtClean="0"/>
              <a:t>surviving </a:t>
            </a:r>
            <a:r>
              <a:rPr lang="en-US" sz="2400" dirty="0" smtClean="0"/>
              <a:t>photograph</a:t>
            </a:r>
            <a:endParaRPr lang="en-US" sz="2400" dirty="0" smtClean="0"/>
          </a:p>
          <a:p>
            <a:pPr lvl="1" eaLnBrk="1" hangingPunct="1"/>
            <a:r>
              <a:rPr lang="en-US" sz="2000" dirty="0" smtClean="0"/>
              <a:t>Took 8 hours on pewter plate</a:t>
            </a:r>
          </a:p>
        </p:txBody>
      </p:sp>
      <p:pic>
        <p:nvPicPr>
          <p:cNvPr id="27652" name="Picture 3" descr="http://www.anomalies-unlimited.com/Odd%20Pics%202/Images/1P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19400"/>
            <a:ext cx="32956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990600" y="5334000"/>
            <a:ext cx="235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Joseph Niepce, 1826</a:t>
            </a:r>
          </a:p>
        </p:txBody>
      </p:sp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19400"/>
            <a:ext cx="3581400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4724400" y="2057400"/>
            <a:ext cx="4070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Photograph of the first photograph</a:t>
            </a:r>
          </a:p>
        </p:txBody>
      </p: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5334000" y="5334000"/>
            <a:ext cx="2181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Stored at UT Austin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17220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Niepce</a:t>
            </a:r>
            <a:r>
              <a:rPr lang="en-US" dirty="0" smtClean="0"/>
              <a:t> later teamed up with Daguerre, who eventually created </a:t>
            </a:r>
            <a:r>
              <a:rPr lang="en-US" dirty="0" err="1" smtClean="0"/>
              <a:t>Daguerrotypes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15"/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29701" name="Rectangle 16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pPr eaLnBrk="1" hangingPunct="1"/>
            <a:r>
              <a:rPr lang="en-US" sz="3000" smtClean="0"/>
              <a:t>Dimensionality Reduction Machine (3D to 2D)</a:t>
            </a:r>
          </a:p>
        </p:txBody>
      </p:sp>
      <p:sp>
        <p:nvSpPr>
          <p:cNvPr id="29702" name="Text Box 18"/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/>
              <a:t>3D world</a:t>
            </a:r>
          </a:p>
        </p:txBody>
      </p:sp>
      <p:sp>
        <p:nvSpPr>
          <p:cNvPr id="29703" name="Text Box 19"/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/>
              <a:t>2D image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267200" y="31242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Projection can be tricky…</a:t>
            </a:r>
          </a:p>
        </p:txBody>
      </p:sp>
      <p:pic>
        <p:nvPicPr>
          <p:cNvPr id="30723" name="Picture 20" descr="Julian Beever chalk arti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85950"/>
            <a:ext cx="64293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idewalk art glob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400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Projection can be tricky…</a:t>
            </a: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Projective Geometry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What is lost?</a:t>
            </a:r>
          </a:p>
          <a:p>
            <a:pPr eaLnBrk="1" hangingPunct="1"/>
            <a:r>
              <a:rPr lang="en-US" smtClean="0"/>
              <a:t>Length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4205288" y="5424488"/>
            <a:ext cx="30480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0" y="5791200"/>
            <a:ext cx="1219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5" name="TextBox 10"/>
          <p:cNvSpPr txBox="1">
            <a:spLocks noChangeArrowheads="1"/>
          </p:cNvSpPr>
          <p:nvPr/>
        </p:nvSpPr>
        <p:spPr bwMode="auto">
          <a:xfrm>
            <a:off x="4572000" y="5257800"/>
            <a:ext cx="17192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Which is closer?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409701" y="3848100"/>
            <a:ext cx="2057400" cy="3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239294" y="3923506"/>
            <a:ext cx="20574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8" name="TextBox 14"/>
          <p:cNvSpPr txBox="1">
            <a:spLocks noChangeArrowheads="1"/>
          </p:cNvSpPr>
          <p:nvPr/>
        </p:nvSpPr>
        <p:spPr bwMode="auto">
          <a:xfrm>
            <a:off x="2514600" y="3200400"/>
            <a:ext cx="15033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Who is taller?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Length is not preserved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13" y="1524000"/>
            <a:ext cx="8650287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269163" y="6583363"/>
            <a:ext cx="1798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Figure by David Forsyth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001000" y="34290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7035800" y="4343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7810500" y="4267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7315200" y="5257800"/>
            <a:ext cx="515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B’</a:t>
            </a:r>
          </a:p>
        </p:txBody>
      </p:sp>
      <p:sp>
        <p:nvSpPr>
          <p:cNvPr id="33801" name="Text Box 12"/>
          <p:cNvSpPr txBox="1">
            <a:spLocks noChangeArrowheads="1"/>
          </p:cNvSpPr>
          <p:nvPr/>
        </p:nvSpPr>
        <p:spPr bwMode="auto">
          <a:xfrm>
            <a:off x="7467600" y="449580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C’</a:t>
            </a:r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7772400" y="39624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Projective Geometry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What is lost?</a:t>
            </a:r>
          </a:p>
          <a:p>
            <a:pPr eaLnBrk="1" hangingPunct="1"/>
            <a:r>
              <a:rPr lang="en-US" smtClean="0"/>
              <a:t>Length</a:t>
            </a:r>
          </a:p>
          <a:p>
            <a:pPr eaLnBrk="1" hangingPunct="1"/>
            <a:r>
              <a:rPr lang="en-US" smtClean="0"/>
              <a:t>Angles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26"/>
          <p:cNvSpPr txBox="1">
            <a:spLocks noChangeArrowheads="1"/>
          </p:cNvSpPr>
          <p:nvPr/>
        </p:nvSpPr>
        <p:spPr bwMode="auto">
          <a:xfrm>
            <a:off x="3276600" y="5029200"/>
            <a:ext cx="1622425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Perpendicular?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40"/>
          <p:cNvSpPr txBox="1">
            <a:spLocks noChangeArrowheads="1"/>
          </p:cNvSpPr>
          <p:nvPr/>
        </p:nvSpPr>
        <p:spPr bwMode="auto">
          <a:xfrm>
            <a:off x="4724400" y="3200400"/>
            <a:ext cx="998538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Parallel?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Projective Geometry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What is preserved?</a:t>
            </a:r>
          </a:p>
          <a:p>
            <a:pPr eaLnBrk="1" hangingPunct="1"/>
            <a:r>
              <a:rPr lang="en-US" smtClean="0"/>
              <a:t>Straight lines are still straight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Vanishing points and lines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800" smtClean="0"/>
              <a:t>	Parallel lines in the world intersect in the image at a “vanishing point”</a:t>
            </a:r>
          </a:p>
        </p:txBody>
      </p:sp>
      <p:pic>
        <p:nvPicPr>
          <p:cNvPr id="3789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4163" y="2052638"/>
            <a:ext cx="3195637" cy="472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Stuff</a:t>
            </a:r>
            <a:endParaRPr lang="en-US" dirty="0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Office hours</a:t>
            </a:r>
          </a:p>
          <a:p>
            <a:pPr lvl="1"/>
            <a:r>
              <a:rPr lang="en-US" dirty="0" smtClean="0"/>
              <a:t>Derek: Wed 4-5pm + drop by</a:t>
            </a:r>
          </a:p>
          <a:p>
            <a:pPr lvl="1"/>
            <a:r>
              <a:rPr lang="en-US" dirty="0" smtClean="0"/>
              <a:t>Ian: Mon 3-4pm, Thurs 3:30-4:30pm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HW 1: out Monday</a:t>
            </a:r>
            <a:endParaRPr lang="en-US" dirty="0" smtClean="0"/>
          </a:p>
          <a:p>
            <a:pPr lvl="1"/>
            <a:r>
              <a:rPr lang="en-US" dirty="0" smtClean="0"/>
              <a:t>Prob1: </a:t>
            </a:r>
            <a:r>
              <a:rPr lang="en-US" dirty="0" smtClean="0"/>
              <a:t>Geometry, today and Tues</a:t>
            </a:r>
          </a:p>
          <a:p>
            <a:pPr lvl="1"/>
            <a:r>
              <a:rPr lang="en-US" dirty="0" smtClean="0"/>
              <a:t>Prob2</a:t>
            </a:r>
            <a:r>
              <a:rPr lang="en-US" dirty="0" smtClean="0"/>
              <a:t>: </a:t>
            </a:r>
            <a:r>
              <a:rPr lang="en-US" dirty="0" smtClean="0"/>
              <a:t>Lighting, next </a:t>
            </a:r>
            <a:r>
              <a:rPr lang="en-US" dirty="0" smtClean="0"/>
              <a:t>Thurs</a:t>
            </a:r>
          </a:p>
          <a:p>
            <a:pPr lvl="1"/>
            <a:r>
              <a:rPr lang="en-US" dirty="0" smtClean="0"/>
              <a:t>Prob3: </a:t>
            </a:r>
            <a:r>
              <a:rPr lang="en-US" dirty="0" smtClean="0"/>
              <a:t>Filters, following week</a:t>
            </a:r>
          </a:p>
          <a:p>
            <a:endParaRPr lang="en-US" dirty="0" smtClean="0"/>
          </a:p>
          <a:p>
            <a:r>
              <a:rPr lang="en-US" dirty="0" smtClean="0"/>
              <a:t>Next </a:t>
            </a:r>
            <a:r>
              <a:rPr lang="en-US" dirty="0" smtClean="0"/>
              <a:t>Thurs: I’m out, David Forsyth will cover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Vanishing points and lines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90600" y="2895600"/>
            <a:ext cx="7239000" cy="15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2438400" y="35814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3771900" y="3771900"/>
            <a:ext cx="2895600" cy="1143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12"/>
          <p:cNvSpPr txBox="1">
            <a:spLocks noChangeArrowheads="1"/>
          </p:cNvSpPr>
          <p:nvPr/>
        </p:nvSpPr>
        <p:spPr bwMode="auto">
          <a:xfrm>
            <a:off x="4464050" y="2590800"/>
            <a:ext cx="376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alibri" pitchFamily="34" charset="0"/>
              </a:rPr>
              <a:t>o</a:t>
            </a: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3048000" y="2525713"/>
            <a:ext cx="1658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Calibri" pitchFamily="34" charset="0"/>
              </a:rPr>
              <a:t>Vanishing Point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600200" y="28956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57400" y="2895600"/>
            <a:ext cx="4572000" cy="2971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3" name="TextBox 20"/>
          <p:cNvSpPr txBox="1">
            <a:spLocks noChangeArrowheads="1"/>
          </p:cNvSpPr>
          <p:nvPr/>
        </p:nvSpPr>
        <p:spPr bwMode="auto">
          <a:xfrm>
            <a:off x="6437313" y="2576513"/>
            <a:ext cx="3762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 pitchFamily="34" charset="0"/>
              </a:rPr>
              <a:t>o</a:t>
            </a:r>
          </a:p>
        </p:txBody>
      </p:sp>
      <p:sp>
        <p:nvSpPr>
          <p:cNvPr id="38924" name="TextBox 21"/>
          <p:cNvSpPr txBox="1">
            <a:spLocks noChangeArrowheads="1"/>
          </p:cNvSpPr>
          <p:nvPr/>
        </p:nvSpPr>
        <p:spPr bwMode="auto">
          <a:xfrm>
            <a:off x="6553200" y="2438400"/>
            <a:ext cx="1658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 pitchFamily="34" charset="0"/>
              </a:rPr>
              <a:t>Vanishing Point</a:t>
            </a:r>
          </a:p>
        </p:txBody>
      </p:sp>
      <p:sp>
        <p:nvSpPr>
          <p:cNvPr id="38925" name="TextBox 22"/>
          <p:cNvSpPr txBox="1">
            <a:spLocks noChangeArrowheads="1"/>
          </p:cNvSpPr>
          <p:nvPr/>
        </p:nvSpPr>
        <p:spPr bwMode="auto">
          <a:xfrm>
            <a:off x="914400" y="28956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Calibri" pitchFamily="34" charset="0"/>
              </a:rPr>
              <a:t>Vanishing 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Vanishing points and lines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	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743075" y="2590800"/>
          <a:ext cx="4962525" cy="3721100"/>
        </p:xfrm>
        <a:graphic>
          <a:graphicData uri="http://schemas.openxmlformats.org/presentationml/2006/ole">
            <p:oleObj spid="_x0000_s92162" name="Photo Editor Photo" r:id="rId4" imgW="9752381" imgH="7314286" progId="">
              <p:embed/>
            </p:oleObj>
          </a:graphicData>
        </a:graphic>
      </p:graphicFrame>
      <p:sp>
        <p:nvSpPr>
          <p:cNvPr id="6" name="Line 3"/>
          <p:cNvSpPr>
            <a:spLocks noChangeShapeType="1"/>
          </p:cNvSpPr>
          <p:nvPr/>
        </p:nvSpPr>
        <p:spPr bwMode="auto">
          <a:xfrm flipH="1">
            <a:off x="76200" y="32004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 flipV="1">
            <a:off x="76200" y="44958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76200" y="41148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76200" y="44958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76200" y="42672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800600" y="46482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800600" y="35814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43434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4800600" y="45720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800600" y="40386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058025" y="4953000"/>
            <a:ext cx="1857375" cy="1279525"/>
            <a:chOff x="4446" y="3120"/>
            <a:chExt cx="1170" cy="806"/>
          </a:xfrm>
        </p:grpSpPr>
        <p:sp>
          <p:nvSpPr>
            <p:cNvPr id="1059" name="Text Box 14"/>
            <p:cNvSpPr txBox="1">
              <a:spLocks noChangeArrowheads="1"/>
            </p:cNvSpPr>
            <p:nvPr/>
          </p:nvSpPr>
          <p:spPr bwMode="auto">
            <a:xfrm>
              <a:off x="4446" y="3408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60" name="Line 15"/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0" y="4495800"/>
            <a:ext cx="9144000" cy="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0" y="2743200"/>
            <a:ext cx="1828800" cy="1600200"/>
            <a:chOff x="0" y="1728"/>
            <a:chExt cx="1152" cy="1008"/>
          </a:xfrm>
        </p:grpSpPr>
        <p:sp>
          <p:nvSpPr>
            <p:cNvPr id="1057" name="Text Box 18"/>
            <p:cNvSpPr txBox="1">
              <a:spLocks noChangeArrowheads="1"/>
            </p:cNvSpPr>
            <p:nvPr/>
          </p:nvSpPr>
          <p:spPr bwMode="auto">
            <a:xfrm>
              <a:off x="0" y="1728"/>
              <a:ext cx="1152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>
                  <a:solidFill>
                    <a:schemeClr val="hlink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333399"/>
                  </a:solidFill>
                  <a:latin typeface="Tahoma" pitchFamily="34" charset="0"/>
                </a:rPr>
                <a:t> </a:t>
              </a:r>
              <a:r>
                <a:rPr lang="en-US" b="1">
                  <a:solidFill>
                    <a:schemeClr val="hlink"/>
                  </a:solidFill>
                  <a:latin typeface="Tahoma" pitchFamily="34" charset="0"/>
                </a:rPr>
                <a:t>line</a:t>
              </a:r>
            </a:p>
          </p:txBody>
        </p:sp>
        <p:sp>
          <p:nvSpPr>
            <p:cNvPr id="1058" name="Line 19"/>
            <p:cNvSpPr>
              <a:spLocks noChangeShapeType="1"/>
            </p:cNvSpPr>
            <p:nvPr/>
          </p:nvSpPr>
          <p:spPr bwMode="auto">
            <a:xfrm>
              <a:off x="528" y="2208"/>
              <a:ext cx="192" cy="5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-28575" y="4451350"/>
            <a:ext cx="1692275" cy="1644650"/>
            <a:chOff x="-18" y="2804"/>
            <a:chExt cx="1066" cy="1036"/>
          </a:xfrm>
        </p:grpSpPr>
        <p:sp>
          <p:nvSpPr>
            <p:cNvPr id="1054" name="Oval 21"/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" name="Text Box 22"/>
            <p:cNvSpPr txBox="1">
              <a:spLocks noChangeArrowheads="1"/>
            </p:cNvSpPr>
            <p:nvPr/>
          </p:nvSpPr>
          <p:spPr bwMode="auto">
            <a:xfrm>
              <a:off x="-18" y="3322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56" name="Line 23"/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2438400" y="19812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2805113" y="19812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3325813" y="19812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4114800" y="19812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4724400" y="19812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5943600" y="19812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5181600" y="19812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6172200" y="1676400"/>
            <a:ext cx="3013075" cy="1187450"/>
            <a:chOff x="4011" y="1248"/>
            <a:chExt cx="1898" cy="748"/>
          </a:xfrm>
        </p:grpSpPr>
        <p:sp>
          <p:nvSpPr>
            <p:cNvPr id="1052" name="Text Box 32"/>
            <p:cNvSpPr txBox="1">
              <a:spLocks noChangeArrowheads="1"/>
            </p:cNvSpPr>
            <p:nvPr/>
          </p:nvSpPr>
          <p:spPr bwMode="auto">
            <a:xfrm>
              <a:off x="4011" y="1248"/>
              <a:ext cx="189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Vertical 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(at infinity)</a:t>
              </a:r>
            </a:p>
          </p:txBody>
        </p:sp>
        <p:sp>
          <p:nvSpPr>
            <p:cNvPr id="1053" name="Line 33"/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1" name="TextBox 36"/>
          <p:cNvSpPr txBox="1">
            <a:spLocks noChangeArrowheads="1"/>
          </p:cNvSpPr>
          <p:nvPr/>
        </p:nvSpPr>
        <p:spPr bwMode="auto">
          <a:xfrm>
            <a:off x="0" y="6629400"/>
            <a:ext cx="2746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from Efros, Photo from Criminisi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Vanishing points and lines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143000"/>
            <a:ext cx="6934200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0" y="6581775"/>
            <a:ext cx="23987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Photo from online Tate collection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Note on estimating vanishing points</a:t>
            </a:r>
          </a:p>
        </p:txBody>
      </p:sp>
      <p:grpSp>
        <p:nvGrpSpPr>
          <p:cNvPr id="2" name="Group 29"/>
          <p:cNvGrpSpPr>
            <a:grpSpLocks noChangeAspect="1"/>
          </p:cNvGrpSpPr>
          <p:nvPr/>
        </p:nvGrpSpPr>
        <p:grpSpPr bwMode="auto">
          <a:xfrm>
            <a:off x="1905000" y="1143000"/>
            <a:ext cx="5486400" cy="4075113"/>
            <a:chOff x="1143000" y="1143000"/>
            <a:chExt cx="7239000" cy="5376863"/>
          </a:xfrm>
        </p:grpSpPr>
        <p:pic>
          <p:nvPicPr>
            <p:cNvPr id="4096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0" y="1143000"/>
              <a:ext cx="6934200" cy="53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3734043" y="1980844"/>
              <a:ext cx="4647957" cy="37346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2970565" y="1676070"/>
              <a:ext cx="5106658" cy="41913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2209161" y="4724782"/>
              <a:ext cx="5867025" cy="1143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0800000" flipV="1">
              <a:off x="2896196" y="4037750"/>
              <a:ext cx="5257491" cy="1600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838200" y="5334000"/>
            <a:ext cx="7699375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Use multiple lines for better accuracy</a:t>
            </a:r>
          </a:p>
          <a:p>
            <a:r>
              <a:rPr lang="en-US"/>
              <a:t>	… but lines will not intersect at exactly the same point in practice</a:t>
            </a:r>
          </a:p>
          <a:p>
            <a:r>
              <a:rPr lang="en-US"/>
              <a:t>One solution: take mean of intersecting pairs</a:t>
            </a:r>
          </a:p>
          <a:p>
            <a:r>
              <a:rPr lang="en-US"/>
              <a:t>	… bad idea!</a:t>
            </a:r>
          </a:p>
          <a:p>
            <a:r>
              <a:rPr lang="en-US"/>
              <a:t>Instead, minimize angular differences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Vanishing objects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43000"/>
            <a:ext cx="7543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smtClean="0"/>
              <a:t>Projection: world coordinates</a:t>
            </a:r>
            <a:r>
              <a:rPr lang="en-US" sz="3200" smtClean="0">
                <a:sym typeface="Wingdings" pitchFamily="2" charset="2"/>
              </a:rPr>
              <a:t>image coordinates</a:t>
            </a:r>
            <a:endParaRPr lang="en-US" sz="3200" smtClean="0"/>
          </a:p>
        </p:txBody>
      </p:sp>
      <p:grpSp>
        <p:nvGrpSpPr>
          <p:cNvPr id="2" name="Group 3"/>
          <p:cNvGrpSpPr/>
          <p:nvPr/>
        </p:nvGrpSpPr>
        <p:grpSpPr>
          <a:xfrm>
            <a:off x="762000" y="1905000"/>
            <a:ext cx="7186550" cy="3926775"/>
            <a:chOff x="0" y="1038100"/>
            <a:chExt cx="7186550" cy="3926775"/>
          </a:xfrm>
        </p:grpSpPr>
        <p:sp>
          <p:nvSpPr>
            <p:cNvPr id="6" name="Rectangle 5"/>
            <p:cNvSpPr/>
            <p:nvPr/>
          </p:nvSpPr>
          <p:spPr>
            <a:xfrm>
              <a:off x="0" y="1564575"/>
              <a:ext cx="3581400" cy="2514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>
                <a:rot lat="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3" name="Group 23"/>
            <p:cNvGrpSpPr>
              <a:grpSpLocks noChangeAspect="1"/>
            </p:cNvGrpSpPr>
            <p:nvPr/>
          </p:nvGrpSpPr>
          <p:grpSpPr>
            <a:xfrm rot="10800000">
              <a:off x="1447800" y="2362200"/>
              <a:ext cx="318038" cy="1567316"/>
              <a:chOff x="5029200" y="2090284"/>
              <a:chExt cx="457200" cy="2253116"/>
            </a:xfrm>
            <a:scene3d>
              <a:camera prst="isometricOffAxis2Right"/>
              <a:lightRig rig="threePt" dir="t"/>
            </a:scene3d>
          </p:grpSpPr>
          <p:sp>
            <p:nvSpPr>
              <p:cNvPr id="40" name="Rectangle 39"/>
              <p:cNvSpPr/>
              <p:nvPr/>
            </p:nvSpPr>
            <p:spPr>
              <a:xfrm>
                <a:off x="5029200" y="28194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reeform 40"/>
              <p:cNvSpPr/>
              <p:nvPr/>
            </p:nvSpPr>
            <p:spPr>
              <a:xfrm rot="21339833">
                <a:off x="5130616" y="209028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0" idx="0"/>
                <a:endCxn id="41" idx="2"/>
              </p:cNvCxnSpPr>
              <p:nvPr/>
            </p:nvCxnSpPr>
            <p:spPr>
              <a:xfrm rot="5400000" flipH="1" flipV="1">
                <a:off x="5236615" y="2780833"/>
                <a:ext cx="59753" cy="173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rot="10800000" flipV="1">
              <a:off x="1600200" y="2819400"/>
              <a:ext cx="2057400" cy="10586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24"/>
            <p:cNvGrpSpPr/>
            <p:nvPr/>
          </p:nvGrpSpPr>
          <p:grpSpPr>
            <a:xfrm>
              <a:off x="5562600" y="1752600"/>
              <a:ext cx="464125" cy="2336241"/>
              <a:chOff x="7162800" y="1914134"/>
              <a:chExt cx="464125" cy="2336241"/>
            </a:xfrm>
          </p:grpSpPr>
          <p:grpSp>
            <p:nvGrpSpPr>
              <p:cNvPr id="5" name="Group 18"/>
              <p:cNvGrpSpPr/>
              <p:nvPr/>
            </p:nvGrpSpPr>
            <p:grpSpPr>
              <a:xfrm>
                <a:off x="7162800" y="2474025"/>
                <a:ext cx="464125" cy="1776350"/>
                <a:chOff x="6324600" y="2971800"/>
                <a:chExt cx="464125" cy="177635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6324600" y="451955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324600" y="3124200"/>
                  <a:ext cx="457200" cy="152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324600" y="297180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10800000" flipV="1">
                  <a:off x="6324600" y="3086100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0800000" flipV="1">
                  <a:off x="6788725" y="3112325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Freeform 33"/>
              <p:cNvSpPr/>
              <p:nvPr/>
            </p:nvSpPr>
            <p:spPr>
              <a:xfrm rot="21339833">
                <a:off x="7250048" y="191413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205350" y="3276600"/>
              <a:ext cx="11380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Camera Center (</a:t>
              </a:r>
              <a:r>
                <a:rPr lang="en-US" dirty="0" err="1" smtClean="0"/>
                <a:t>t</a:t>
              </a:r>
              <a:r>
                <a:rPr lang="en-US" baseline="-25000" dirty="0" err="1" smtClean="0"/>
                <a:t>x</a:t>
              </a:r>
              <a:r>
                <a:rPr lang="en-US" dirty="0" smtClean="0"/>
                <a:t>, </a:t>
              </a:r>
              <a:r>
                <a:rPr lang="en-US" dirty="0" err="1" smtClean="0"/>
                <a:t>t</a:t>
              </a:r>
              <a:r>
                <a:rPr lang="en-US" baseline="-25000" dirty="0" err="1" smtClean="0"/>
                <a:t>y</a:t>
              </a:r>
              <a:r>
                <a:rPr lang="en-US" dirty="0" smtClean="0"/>
                <a:t>, </a:t>
              </a:r>
              <a:r>
                <a:rPr lang="en-US" dirty="0" err="1" smtClean="0"/>
                <a:t>t</a:t>
              </a:r>
              <a:r>
                <a:rPr lang="en-US" baseline="-25000" dirty="0" err="1" smtClean="0"/>
                <a:t>z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6119750" y="1099950"/>
            <a:ext cx="1066800" cy="1333500"/>
          </p:xfrm>
          <a:graphic>
            <a:graphicData uri="http://schemas.openxmlformats.org/presentationml/2006/ole">
              <p:oleObj spid="_x0000_s93186" name="Equation" r:id="rId3" imgW="558720" imgH="698400" progId="Equation.3">
                <p:embed/>
              </p:oleObj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5586350" y="1038100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rgbClr val="FFC000"/>
                  </a:solidFill>
                </a:rPr>
                <a:t>.</a:t>
              </a:r>
              <a:endParaRPr lang="en-US" sz="6000" dirty="0">
                <a:solidFill>
                  <a:srgbClr val="FFC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0975" y="3164775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tx2"/>
                  </a:solidFill>
                </a:rPr>
                <a:t>.</a:t>
              </a:r>
              <a:endParaRPr lang="en-US" sz="6000" dirty="0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905000" y="2819400"/>
              <a:ext cx="1752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728850" y="2097975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.</a:t>
              </a:r>
              <a:endParaRPr lang="en-US" sz="60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3476895" y="2314700"/>
              <a:ext cx="304800" cy="990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247402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f</a:t>
              </a:r>
              <a:endParaRPr lang="en-US" i="1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5284025" y="2312225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33800" y="2819400"/>
              <a:ext cx="20574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48200" y="2474025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Z</a:t>
              </a:r>
              <a:endParaRPr lang="en-US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31825" y="25146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Y</a:t>
              </a:r>
              <a:endParaRPr lang="en-US" i="1" dirty="0"/>
            </a:p>
          </p:txBody>
        </p:sp>
        <p:graphicFrame>
          <p:nvGraphicFramePr>
            <p:cNvPr id="23" name="Object 3"/>
            <p:cNvGraphicFramePr>
              <a:graphicFrameLocks noChangeAspect="1"/>
            </p:cNvGraphicFramePr>
            <p:nvPr/>
          </p:nvGraphicFramePr>
          <p:xfrm>
            <a:off x="1495300" y="4067938"/>
            <a:ext cx="946150" cy="896937"/>
          </p:xfrm>
          <a:graphic>
            <a:graphicData uri="http://schemas.openxmlformats.org/presentationml/2006/ole">
              <p:oleObj spid="_x0000_s93187" name="Equation" r:id="rId4" imgW="495000" imgH="469800" progId="Equation.3">
                <p:embed/>
              </p:oleObj>
            </a:graphicData>
          </a:graphic>
        </p:graphicFrame>
        <p:sp>
          <p:nvSpPr>
            <p:cNvPr id="24" name="TextBox 5"/>
            <p:cNvSpPr txBox="1"/>
            <p:nvPr/>
          </p:nvSpPr>
          <p:spPr>
            <a:xfrm>
              <a:off x="3471945" y="2108537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.</a:t>
              </a:r>
              <a:endParaRPr lang="en-US" sz="6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00200" y="1600200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Optical Center (</a:t>
              </a:r>
              <a:r>
                <a:rPr lang="en-US" i="1" dirty="0" smtClean="0"/>
                <a:t>u</a:t>
              </a:r>
              <a:r>
                <a:rPr lang="en-US" i="1" baseline="-25000" dirty="0" smtClean="0"/>
                <a:t>0</a:t>
              </a:r>
              <a:r>
                <a:rPr lang="en-US" dirty="0" smtClean="0"/>
                <a:t>, </a:t>
              </a:r>
              <a:r>
                <a:rPr lang="en-US" i="1" dirty="0" smtClean="0"/>
                <a:t>v</a:t>
              </a:r>
              <a:r>
                <a:rPr lang="en-US" i="1" baseline="-25000" dirty="0" smtClean="0"/>
                <a:t>0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5400000">
              <a:off x="1790700" y="2628900"/>
              <a:ext cx="2286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0800000">
              <a:off x="5814950" y="1747650"/>
              <a:ext cx="304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 flipH="1" flipV="1">
              <a:off x="1372394" y="4190206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1676400" y="3886200"/>
              <a:ext cx="228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371600" y="3352800"/>
              <a:ext cx="10668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31242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12075" y="376229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u</a:t>
              </a:r>
              <a:endParaRPr lang="en-US" i="1" dirty="0"/>
            </a:p>
          </p:txBody>
        </p:sp>
        <p:cxnSp>
          <p:nvCxnSpPr>
            <p:cNvPr id="17" name="Straight Connector 16"/>
            <p:cNvCxnSpPr>
              <a:stCxn id="34" idx="0"/>
            </p:cNvCxnSpPr>
            <p:nvPr/>
          </p:nvCxnSpPr>
          <p:spPr>
            <a:xfrm flipH="1">
              <a:off x="3657600" y="1760740"/>
              <a:ext cx="2110530" cy="11061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Homogeneous coordinates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	Conversion</a:t>
            </a:r>
          </a:p>
          <a:p>
            <a:pPr eaLnBrk="1" hangingPunct="1">
              <a:buFont typeface="Arial" charset="0"/>
              <a:buNone/>
            </a:pPr>
            <a:endParaRPr lang="en-US" sz="3600" smtClean="0"/>
          </a:p>
        </p:txBody>
      </p:sp>
      <p:sp>
        <p:nvSpPr>
          <p:cNvPr id="46084" name="Rectangle 22"/>
          <p:cNvSpPr>
            <a:spLocks noChangeArrowheads="1"/>
          </p:cNvSpPr>
          <p:nvPr/>
        </p:nvSpPr>
        <p:spPr bwMode="auto">
          <a:xfrm>
            <a:off x="1447800" y="1905000"/>
            <a:ext cx="708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/>
              <a:t>Converting to </a:t>
            </a:r>
            <a:r>
              <a:rPr lang="en-US" sz="2400" i="1"/>
              <a:t>homogeneous</a:t>
            </a:r>
            <a:r>
              <a:rPr lang="en-US" sz="2400"/>
              <a:t> coordinates</a:t>
            </a:r>
          </a:p>
        </p:txBody>
      </p:sp>
      <p:sp>
        <p:nvSpPr>
          <p:cNvPr id="46085" name="Text Box 32"/>
          <p:cNvSpPr txBox="1">
            <a:spLocks noChangeArrowheads="1"/>
          </p:cNvSpPr>
          <p:nvPr/>
        </p:nvSpPr>
        <p:spPr bwMode="auto">
          <a:xfrm>
            <a:off x="1524000" y="3717925"/>
            <a:ext cx="262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homogeneous image </a:t>
            </a:r>
          </a:p>
          <a:p>
            <a:pPr algn="ctr"/>
            <a:r>
              <a:rPr lang="en-US" sz="2000"/>
              <a:t>coordinates</a:t>
            </a:r>
          </a:p>
        </p:txBody>
      </p:sp>
      <p:sp>
        <p:nvSpPr>
          <p:cNvPr id="46086" name="Text Box 33"/>
          <p:cNvSpPr txBox="1">
            <a:spLocks noChangeArrowheads="1"/>
          </p:cNvSpPr>
          <p:nvPr/>
        </p:nvSpPr>
        <p:spPr bwMode="auto">
          <a:xfrm>
            <a:off x="5105400" y="3706813"/>
            <a:ext cx="2611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homogeneous scene </a:t>
            </a:r>
          </a:p>
          <a:p>
            <a:pPr algn="ctr"/>
            <a:r>
              <a:rPr lang="en-US" sz="2000"/>
              <a:t>coordinates</a:t>
            </a:r>
          </a:p>
        </p:txBody>
      </p:sp>
      <p:sp>
        <p:nvSpPr>
          <p:cNvPr id="46087" name="Rectangle 34"/>
          <p:cNvSpPr>
            <a:spLocks noChangeArrowheads="1"/>
          </p:cNvSpPr>
          <p:nvPr/>
        </p:nvSpPr>
        <p:spPr bwMode="auto">
          <a:xfrm>
            <a:off x="1371600" y="47244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/>
              <a:t>Converting </a:t>
            </a:r>
            <a:r>
              <a:rPr lang="en-US" sz="2400" i="1"/>
              <a:t>from</a:t>
            </a:r>
            <a:r>
              <a:rPr lang="en-US" sz="2400"/>
              <a:t> homogeneous coordinates</a:t>
            </a:r>
          </a:p>
        </p:txBody>
      </p:sp>
      <p:pic>
        <p:nvPicPr>
          <p:cNvPr id="46088" name="Picture 3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76400" y="2566988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3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54138" y="5380038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0" name="Picture 4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95850" y="5235575"/>
            <a:ext cx="32766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1" name="Picture 4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10175" y="2414588"/>
            <a:ext cx="2112963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Homogeneous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6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Invariant to scaling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Point in Cartesian is ray in Homogeneous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600" dirty="0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981200" y="2286000"/>
          <a:ext cx="4217988" cy="1803400"/>
        </p:xfrm>
        <a:graphic>
          <a:graphicData uri="http://schemas.openxmlformats.org/presentationml/2006/ole">
            <p:oleObj spid="_x0000_s94210" name="Equation" r:id="rId4" imgW="1663560" imgH="711000" progId="Equation.3">
              <p:embed/>
            </p:oleObj>
          </a:graphicData>
        </a:graphic>
      </p:graphicFrame>
      <p:sp>
        <p:nvSpPr>
          <p:cNvPr id="2053" name="TextBox 19"/>
          <p:cNvSpPr txBox="1">
            <a:spLocks noChangeArrowheads="1"/>
          </p:cNvSpPr>
          <p:nvPr/>
        </p:nvSpPr>
        <p:spPr bwMode="auto">
          <a:xfrm>
            <a:off x="1447800" y="4038600"/>
            <a:ext cx="3048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Calibri" pitchFamily="34" charset="0"/>
              </a:rPr>
              <a:t>Homogeneous Coordinates</a:t>
            </a:r>
          </a:p>
        </p:txBody>
      </p:sp>
      <p:sp>
        <p:nvSpPr>
          <p:cNvPr id="2054" name="TextBox 20"/>
          <p:cNvSpPr txBox="1">
            <a:spLocks noChangeArrowheads="1"/>
          </p:cNvSpPr>
          <p:nvPr/>
        </p:nvSpPr>
        <p:spPr bwMode="auto">
          <a:xfrm>
            <a:off x="4267200" y="4038600"/>
            <a:ext cx="2209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Cartesian </a:t>
            </a:r>
            <a:r>
              <a:rPr lang="en-US" sz="2400" dirty="0">
                <a:latin typeface="Calibri" pitchFamily="34" charset="0"/>
              </a:rPr>
              <a:t>Coordinates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smtClean="0"/>
              <a:t>Basic geometry in homogeneous coordinates</a:t>
            </a:r>
          </a:p>
        </p:txBody>
      </p:sp>
      <p:sp>
        <p:nvSpPr>
          <p:cNvPr id="3079" name="Content Placeholder 2"/>
          <p:cNvSpPr>
            <a:spLocks noGrp="1"/>
          </p:cNvSpPr>
          <p:nvPr>
            <p:ph idx="1"/>
          </p:nvPr>
        </p:nvSpPr>
        <p:spPr>
          <a:xfrm>
            <a:off x="457200" y="1493838"/>
            <a:ext cx="8229600" cy="5135562"/>
          </a:xfrm>
        </p:spPr>
        <p:txBody>
          <a:bodyPr/>
          <a:lstStyle/>
          <a:p>
            <a:pPr eaLnBrk="1" hangingPunct="1"/>
            <a:r>
              <a:rPr lang="en-US" smtClean="0"/>
              <a:t>Line equation:  ax + by + c = 0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Append 1 to pixel coordinate to get homogeneous coordinate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Line given by cross product of two points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Intersection of two lines given by cross product of the lines</a:t>
            </a:r>
          </a:p>
          <a:p>
            <a:pPr eaLnBrk="1" hangingPunct="1"/>
            <a:endParaRPr lang="en-US" b="1" smtClean="0"/>
          </a:p>
          <a:p>
            <a:pPr eaLnBrk="1" hangingPunct="1"/>
            <a:endParaRPr lang="en-US" b="1" smtClean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010400" y="2689225"/>
          <a:ext cx="1341438" cy="1633538"/>
        </p:xfrm>
        <a:graphic>
          <a:graphicData uri="http://schemas.openxmlformats.org/presentationml/2006/ole">
            <p:oleObj spid="_x0000_s95234" name="Equation" r:id="rId3" imgW="583920" imgH="71100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6629400" y="4856163"/>
          <a:ext cx="2070100" cy="533400"/>
        </p:xfrm>
        <a:graphic>
          <a:graphicData uri="http://schemas.openxmlformats.org/presentationml/2006/ole">
            <p:oleObj spid="_x0000_s95235" name="Equation" r:id="rId4" imgW="901440" imgH="241200" progId="Equation.3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6324600" y="6151563"/>
          <a:ext cx="2303463" cy="554037"/>
        </p:xfrm>
        <a:graphic>
          <a:graphicData uri="http://schemas.openxmlformats.org/presentationml/2006/ole">
            <p:oleObj spid="_x0000_s95236" name="Equation" r:id="rId5" imgW="1002960" imgH="241200" progId="Equation.3">
              <p:embed/>
            </p:oleObj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6707188" y="1046163"/>
          <a:ext cx="1631950" cy="1633537"/>
        </p:xfrm>
        <a:graphic>
          <a:graphicData uri="http://schemas.openxmlformats.org/presentationml/2006/ole">
            <p:oleObj spid="_x0000_s95237" name="Equation" r:id="rId6" imgW="711000" imgH="711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200" smtClean="0"/>
              <a:t>Another problem solved by homogeneous coordinates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 flipH="1" flipV="1">
            <a:off x="2438400" y="35814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600200" y="28956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3200400" y="37338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905000" y="35814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11" name="TextBox 12"/>
          <p:cNvSpPr txBox="1">
            <a:spLocks noChangeArrowheads="1"/>
          </p:cNvSpPr>
          <p:nvPr/>
        </p:nvSpPr>
        <p:spPr bwMode="auto">
          <a:xfrm>
            <a:off x="2743200" y="2209800"/>
            <a:ext cx="3505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sz="2000" dirty="0" smtClean="0"/>
              <a:t>Cartesian: 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dirty="0" err="1">
                <a:solidFill>
                  <a:schemeClr val="tx2"/>
                </a:solidFill>
              </a:rPr>
              <a:t>Inf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Inf</a:t>
            </a:r>
            <a:r>
              <a:rPr lang="en-US" sz="2000" dirty="0">
                <a:solidFill>
                  <a:schemeClr val="tx2"/>
                </a:solidFill>
              </a:rPr>
              <a:t>)</a:t>
            </a:r>
          </a:p>
          <a:p>
            <a:pPr marL="0" lvl="1"/>
            <a:r>
              <a:rPr lang="en-US" sz="2000" dirty="0"/>
              <a:t>Homogeneous:  </a:t>
            </a:r>
            <a:r>
              <a:rPr lang="en-US" sz="2000" dirty="0">
                <a:solidFill>
                  <a:schemeClr val="tx2"/>
                </a:solidFill>
              </a:rPr>
              <a:t>(1, 1, 0)</a:t>
            </a:r>
          </a:p>
        </p:txBody>
      </p:sp>
      <p:sp>
        <p:nvSpPr>
          <p:cNvPr id="47112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467600" cy="1219200"/>
          </a:xfrm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>
              <a:buFont typeface="Arial" charset="0"/>
              <a:buNone/>
            </a:pPr>
            <a:r>
              <a:rPr lang="en-US" smtClean="0"/>
              <a:t>	Intersection of parallel lines</a:t>
            </a:r>
          </a:p>
        </p:txBody>
      </p:sp>
      <p:sp>
        <p:nvSpPr>
          <p:cNvPr id="47113" name="TextBox 10"/>
          <p:cNvSpPr txBox="1">
            <a:spLocks noChangeArrowheads="1"/>
          </p:cNvSpPr>
          <p:nvPr/>
        </p:nvSpPr>
        <p:spPr bwMode="auto">
          <a:xfrm>
            <a:off x="5791200" y="2133600"/>
            <a:ext cx="3505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sz="2000" dirty="0" smtClean="0"/>
              <a:t>Cartesian: 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Inf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Inf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/>
              <a:t>Homogeneous:  </a:t>
            </a:r>
            <a:r>
              <a:rPr lang="en-US" sz="2000" dirty="0">
                <a:solidFill>
                  <a:srgbClr val="FF0000"/>
                </a:solidFill>
              </a:rPr>
              <a:t>(1, 2, 0)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Last class: intro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Overview of vision, examples of state of art</a:t>
            </a:r>
          </a:p>
          <a:p>
            <a:endParaRPr lang="en-US" dirty="0" smtClean="0"/>
          </a:p>
          <a:p>
            <a:r>
              <a:rPr lang="en-US" dirty="0" smtClean="0"/>
              <a:t>Logistics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615238" y="0"/>
            <a:ext cx="15287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Slide Credit: </a:t>
            </a:r>
            <a:r>
              <a:rPr lang="en-US" sz="1050" dirty="0" err="1"/>
              <a:t>Saverese</a:t>
            </a:r>
            <a:endParaRPr lang="en-US" sz="105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Projection matrix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1122363" y="4267200"/>
          <a:ext cx="2976562" cy="674688"/>
        </p:xfrm>
        <a:graphic>
          <a:graphicData uri="http://schemas.openxmlformats.org/presentationml/2006/ole">
            <p:oleObj spid="_x0000_s96258" name="Equation" r:id="rId4" imgW="952200" imgH="215640" progId="Equation.3">
              <p:embed/>
            </p:oleObj>
          </a:graphicData>
        </a:graphic>
      </p:graphicFrame>
      <p:sp>
        <p:nvSpPr>
          <p:cNvPr id="4101" name="TextBox 11"/>
          <p:cNvSpPr txBox="1">
            <a:spLocks noChangeArrowheads="1"/>
          </p:cNvSpPr>
          <p:nvPr/>
        </p:nvSpPr>
        <p:spPr bwMode="auto">
          <a:xfrm>
            <a:off x="4419600" y="4191000"/>
            <a:ext cx="339522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x</a:t>
            </a:r>
            <a:r>
              <a:rPr lang="en-US" dirty="0" smtClean="0"/>
              <a:t>: </a:t>
            </a:r>
            <a:r>
              <a:rPr lang="en-US" dirty="0"/>
              <a:t>Image Coordinates: (u,v,1)</a:t>
            </a:r>
          </a:p>
          <a:p>
            <a:r>
              <a:rPr lang="en-US" b="1" dirty="0"/>
              <a:t>K</a:t>
            </a:r>
            <a:r>
              <a:rPr lang="en-US" dirty="0"/>
              <a:t>: Intrinsic Matrix (3x3)</a:t>
            </a:r>
          </a:p>
          <a:p>
            <a:r>
              <a:rPr lang="en-US" b="1" dirty="0"/>
              <a:t>R</a:t>
            </a:r>
            <a:r>
              <a:rPr lang="en-US" dirty="0"/>
              <a:t>: Rotation (3x3) </a:t>
            </a:r>
          </a:p>
          <a:p>
            <a:r>
              <a:rPr lang="en-US" b="1" dirty="0"/>
              <a:t>t</a:t>
            </a:r>
            <a:r>
              <a:rPr lang="en-US" dirty="0"/>
              <a:t>: Translation (3x1)</a:t>
            </a:r>
          </a:p>
          <a:p>
            <a:r>
              <a:rPr lang="en-US" b="1" dirty="0" smtClean="0"/>
              <a:t>X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World Coordinates: (X,Y,Z,1)</a:t>
            </a:r>
          </a:p>
        </p:txBody>
      </p: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295400"/>
            <a:ext cx="66294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Line 12"/>
          <p:cNvSpPr>
            <a:spLocks noChangeShapeType="1"/>
          </p:cNvSpPr>
          <p:nvPr/>
        </p:nvSpPr>
        <p:spPr bwMode="auto">
          <a:xfrm flipV="1">
            <a:off x="7696200" y="1219200"/>
            <a:ext cx="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4" name="Line 13"/>
          <p:cNvSpPr>
            <a:spLocks noChangeShapeType="1"/>
          </p:cNvSpPr>
          <p:nvPr/>
        </p:nvSpPr>
        <p:spPr bwMode="auto">
          <a:xfrm flipH="1">
            <a:off x="7162800" y="2438400"/>
            <a:ext cx="533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5" name="Line 14"/>
          <p:cNvSpPr>
            <a:spLocks noChangeShapeType="1"/>
          </p:cNvSpPr>
          <p:nvPr/>
        </p:nvSpPr>
        <p:spPr bwMode="auto">
          <a:xfrm>
            <a:off x="7696200" y="2438400"/>
            <a:ext cx="685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6" name="Text Box 15"/>
          <p:cNvSpPr txBox="1">
            <a:spLocks noChangeArrowheads="1"/>
          </p:cNvSpPr>
          <p:nvPr/>
        </p:nvSpPr>
        <p:spPr bwMode="auto">
          <a:xfrm>
            <a:off x="7696200" y="2667000"/>
            <a:ext cx="184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107" name="Text Box 16"/>
          <p:cNvSpPr txBox="1">
            <a:spLocks noChangeArrowheads="1"/>
          </p:cNvSpPr>
          <p:nvPr/>
        </p:nvSpPr>
        <p:spPr bwMode="auto">
          <a:xfrm>
            <a:off x="7620000" y="2498725"/>
            <a:ext cx="5286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O</a:t>
            </a:r>
            <a:r>
              <a:rPr lang="en-US" sz="2000" baseline="-25000"/>
              <a:t>w</a:t>
            </a:r>
          </a:p>
        </p:txBody>
      </p:sp>
      <p:sp>
        <p:nvSpPr>
          <p:cNvPr id="4108" name="Text Box 17"/>
          <p:cNvSpPr txBox="1">
            <a:spLocks noChangeArrowheads="1"/>
          </p:cNvSpPr>
          <p:nvPr/>
        </p:nvSpPr>
        <p:spPr bwMode="auto">
          <a:xfrm>
            <a:off x="6934200" y="29718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w</a:t>
            </a:r>
          </a:p>
        </p:txBody>
      </p:sp>
      <p:sp>
        <p:nvSpPr>
          <p:cNvPr id="4109" name="Text Box 18"/>
          <p:cNvSpPr txBox="1">
            <a:spLocks noChangeArrowheads="1"/>
          </p:cNvSpPr>
          <p:nvPr/>
        </p:nvSpPr>
        <p:spPr bwMode="auto">
          <a:xfrm>
            <a:off x="8001000" y="2057400"/>
            <a:ext cx="4397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k</a:t>
            </a:r>
            <a:r>
              <a:rPr lang="en-US" sz="2000" baseline="-25000"/>
              <a:t>w</a:t>
            </a:r>
          </a:p>
        </p:txBody>
      </p:sp>
      <p:sp>
        <p:nvSpPr>
          <p:cNvPr id="4110" name="Text Box 19"/>
          <p:cNvSpPr txBox="1">
            <a:spLocks noChangeArrowheads="1"/>
          </p:cNvSpPr>
          <p:nvPr/>
        </p:nvSpPr>
        <p:spPr bwMode="auto">
          <a:xfrm>
            <a:off x="7772400" y="11430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j</a:t>
            </a:r>
            <a:r>
              <a:rPr lang="en-US" sz="2000" baseline="-25000"/>
              <a:t>w</a:t>
            </a:r>
          </a:p>
        </p:txBody>
      </p:sp>
      <p:sp>
        <p:nvSpPr>
          <p:cNvPr id="4111" name="Freeform 22"/>
          <p:cNvSpPr>
            <a:spLocks/>
          </p:cNvSpPr>
          <p:nvPr/>
        </p:nvSpPr>
        <p:spPr bwMode="auto">
          <a:xfrm>
            <a:off x="4267200" y="1358900"/>
            <a:ext cx="3200400" cy="469900"/>
          </a:xfrm>
          <a:custGeom>
            <a:avLst/>
            <a:gdLst>
              <a:gd name="T0" fmla="*/ 0 w 2016"/>
              <a:gd name="T1" fmla="*/ 2147483647 h 296"/>
              <a:gd name="T2" fmla="*/ 2147483647 w 2016"/>
              <a:gd name="T3" fmla="*/ 2147483647 h 296"/>
              <a:gd name="T4" fmla="*/ 2147483647 w 2016"/>
              <a:gd name="T5" fmla="*/ 2147483647 h 296"/>
              <a:gd name="T6" fmla="*/ 2147483647 w 2016"/>
              <a:gd name="T7" fmla="*/ 2147483647 h 296"/>
              <a:gd name="T8" fmla="*/ 0 60000 65536"/>
              <a:gd name="T9" fmla="*/ 0 60000 65536"/>
              <a:gd name="T10" fmla="*/ 0 60000 65536"/>
              <a:gd name="T11" fmla="*/ 0 60000 65536"/>
              <a:gd name="T12" fmla="*/ 0 w 2016"/>
              <a:gd name="T13" fmla="*/ 0 h 296"/>
              <a:gd name="T14" fmla="*/ 2016 w 2016"/>
              <a:gd name="T15" fmla="*/ 296 h 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" h="296">
                <a:moveTo>
                  <a:pt x="0" y="296"/>
                </a:moveTo>
                <a:cubicBezTo>
                  <a:pt x="188" y="224"/>
                  <a:pt x="376" y="152"/>
                  <a:pt x="624" y="104"/>
                </a:cubicBezTo>
                <a:cubicBezTo>
                  <a:pt x="872" y="56"/>
                  <a:pt x="1256" y="16"/>
                  <a:pt x="1488" y="8"/>
                </a:cubicBezTo>
                <a:cubicBezTo>
                  <a:pt x="1720" y="0"/>
                  <a:pt x="1868" y="28"/>
                  <a:pt x="2016" y="56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12" name="Text Box 23"/>
          <p:cNvSpPr txBox="1">
            <a:spLocks noChangeArrowheads="1"/>
          </p:cNvSpPr>
          <p:nvPr/>
        </p:nvSpPr>
        <p:spPr bwMode="auto">
          <a:xfrm>
            <a:off x="5181600" y="990600"/>
            <a:ext cx="4968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R,T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Interlude: when have I used this stuff?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When have I used this stuff?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Object Recognition (CVPR 2006)</a:t>
            </a:r>
          </a:p>
          <a:p>
            <a:pPr>
              <a:buFont typeface="Arial" charset="0"/>
              <a:buNone/>
            </a:pPr>
            <a:endParaRPr lang="en-US" smtClean="0"/>
          </a:p>
          <a:p>
            <a:pPr>
              <a:buFont typeface="Arial" charset="0"/>
              <a:buNone/>
            </a:pPr>
            <a:endParaRPr lang="en-US" smtClean="0"/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14600"/>
            <a:ext cx="87630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When have I used this stuff?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Single-view reconstruction (SIGGRAPH 2005)</a:t>
            </a:r>
          </a:p>
          <a:p>
            <a:pPr>
              <a:buFont typeface="Arial" charset="0"/>
              <a:buNone/>
            </a:pPr>
            <a:endParaRPr lang="en-US" smtClean="0"/>
          </a:p>
          <a:p>
            <a:pPr>
              <a:buFont typeface="Arial" charset="0"/>
              <a:buNone/>
            </a:pPr>
            <a:endParaRPr lang="en-US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09800"/>
            <a:ext cx="604996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When have I used this stuff?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Getting spatial layout in indoor scenes (ICCV 2009)</a:t>
            </a:r>
          </a:p>
          <a:p>
            <a:pPr>
              <a:buFont typeface="Arial" charset="0"/>
              <a:buNone/>
            </a:pPr>
            <a:endParaRPr lang="en-US" smtClean="0"/>
          </a:p>
          <a:p>
            <a:pPr>
              <a:buFont typeface="Arial" charset="0"/>
              <a:buNone/>
            </a:pPr>
            <a:endParaRPr lang="en-US" smtClean="0"/>
          </a:p>
          <a:p>
            <a:pPr>
              <a:buFont typeface="Arial" charset="0"/>
              <a:buNone/>
            </a:pPr>
            <a:endParaRPr lang="en-US" smtClean="0"/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895600"/>
            <a:ext cx="8534400" cy="25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When have I used this stuff?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Inserting photographed objects into images (SIGGRAPH 2007)</a:t>
            </a:r>
          </a:p>
          <a:p>
            <a:pPr>
              <a:buFont typeface="Arial" charset="0"/>
              <a:buNone/>
            </a:pPr>
            <a:endParaRPr lang="en-US" smtClean="0"/>
          </a:p>
          <a:p>
            <a:pPr>
              <a:buFont typeface="Arial" charset="0"/>
              <a:buNone/>
            </a:pPr>
            <a:endParaRPr lang="en-US" smtClean="0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90800"/>
            <a:ext cx="36576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590800"/>
            <a:ext cx="36576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0" name="TextBox 5"/>
          <p:cNvSpPr txBox="1">
            <a:spLocks noChangeArrowheads="1"/>
          </p:cNvSpPr>
          <p:nvPr/>
        </p:nvSpPr>
        <p:spPr bwMode="auto">
          <a:xfrm>
            <a:off x="1981200" y="5410200"/>
            <a:ext cx="979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52231" name="TextBox 6"/>
          <p:cNvSpPr txBox="1">
            <a:spLocks noChangeArrowheads="1"/>
          </p:cNvSpPr>
          <p:nvPr/>
        </p:nvSpPr>
        <p:spPr bwMode="auto">
          <a:xfrm>
            <a:off x="6019800" y="5410200"/>
            <a:ext cx="1004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Created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When have I used this stuff?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/>
              <a:t>Inserting synthetic objects into </a:t>
            </a:r>
            <a:r>
              <a:rPr lang="en-US" dirty="0" smtClean="0"/>
              <a:t>images</a:t>
            </a:r>
            <a:endParaRPr lang="en-US" dirty="0" smtClean="0"/>
          </a:p>
        </p:txBody>
      </p:sp>
      <p:pic>
        <p:nvPicPr>
          <p:cNvPr id="7" name="kevin_bouncy_ball_hd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" y="1714747"/>
            <a:ext cx="9143999" cy="5143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Pinhole Camera Model</a:t>
            </a:r>
            <a:endParaRPr lang="en-US" dirty="0"/>
          </a:p>
        </p:txBody>
      </p:sp>
      <p:graphicFrame>
        <p:nvGraphicFramePr>
          <p:cNvPr id="42" name="Object 3"/>
          <p:cNvGraphicFramePr>
            <a:graphicFrameLocks noChangeAspect="1"/>
          </p:cNvGraphicFramePr>
          <p:nvPr/>
        </p:nvGraphicFramePr>
        <p:xfrm>
          <a:off x="1219200" y="5456237"/>
          <a:ext cx="2936875" cy="674688"/>
        </p:xfrm>
        <a:graphic>
          <a:graphicData uri="http://schemas.openxmlformats.org/presentationml/2006/ole">
            <p:oleObj spid="_x0000_s97282" name="Equation" r:id="rId3" imgW="939600" imgH="215640" progId="Equation.3">
              <p:embed/>
            </p:oleObj>
          </a:graphicData>
        </a:graphic>
      </p:graphicFrame>
      <p:sp>
        <p:nvSpPr>
          <p:cNvPr id="43" name="TextBox 11"/>
          <p:cNvSpPr txBox="1">
            <a:spLocks noChangeArrowheads="1"/>
          </p:cNvSpPr>
          <p:nvPr/>
        </p:nvSpPr>
        <p:spPr bwMode="auto">
          <a:xfrm>
            <a:off x="4495800" y="5380037"/>
            <a:ext cx="3395663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x</a:t>
            </a:r>
            <a:r>
              <a:rPr lang="en-US" dirty="0"/>
              <a:t>: Image Coordinates: (u,v,1)</a:t>
            </a:r>
          </a:p>
          <a:p>
            <a:r>
              <a:rPr lang="en-US" b="1" dirty="0"/>
              <a:t>K</a:t>
            </a:r>
            <a:r>
              <a:rPr lang="en-US" dirty="0"/>
              <a:t>: Intrinsic Matrix (3x3)</a:t>
            </a:r>
          </a:p>
          <a:p>
            <a:r>
              <a:rPr lang="en-US" b="1" dirty="0"/>
              <a:t>R</a:t>
            </a:r>
            <a:r>
              <a:rPr lang="en-US" dirty="0"/>
              <a:t>: Rotation (3x3) </a:t>
            </a:r>
          </a:p>
          <a:p>
            <a:r>
              <a:rPr lang="en-US" b="1" dirty="0"/>
              <a:t>t</a:t>
            </a:r>
            <a:r>
              <a:rPr lang="en-US" dirty="0"/>
              <a:t>: Translation (3x1)</a:t>
            </a:r>
          </a:p>
          <a:p>
            <a:r>
              <a:rPr lang="en-US" b="1" dirty="0"/>
              <a:t>X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World Coordinates: (X,Y,Z,1)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066800" y="5410200"/>
          <a:ext cx="2817813" cy="674688"/>
        </p:xfrm>
        <a:graphic>
          <a:graphicData uri="http://schemas.openxmlformats.org/presentationml/2006/ole">
            <p:oleObj spid="_x0000_s98306" name="Equation" r:id="rId4" imgW="901440" imgH="215640" progId="Equation.3">
              <p:embed/>
            </p:oleObj>
          </a:graphicData>
        </a:graphic>
      </p:graphicFrame>
      <p:graphicFrame>
        <p:nvGraphicFramePr>
          <p:cNvPr id="5123" name="Object 7"/>
          <p:cNvGraphicFramePr>
            <a:graphicFrameLocks noChangeAspect="1"/>
          </p:cNvGraphicFramePr>
          <p:nvPr/>
        </p:nvGraphicFramePr>
        <p:xfrm>
          <a:off x="4500563" y="4711700"/>
          <a:ext cx="3516312" cy="1976438"/>
        </p:xfrm>
        <a:graphic>
          <a:graphicData uri="http://schemas.openxmlformats.org/presentationml/2006/ole">
            <p:oleObj spid="_x0000_s98307" name="Equation" r:id="rId5" imgW="1650960" imgH="927000" progId="Equation.3">
              <p:embed/>
            </p:oleObj>
          </a:graphicData>
        </a:graphic>
      </p:graphicFrame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5612475" y="5045825"/>
            <a:ext cx="1371600" cy="1295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Line 9"/>
          <p:cNvSpPr>
            <a:spLocks noChangeShapeType="1"/>
          </p:cNvSpPr>
          <p:nvPr/>
        </p:nvSpPr>
        <p:spPr bwMode="auto">
          <a:xfrm flipV="1">
            <a:off x="6629400" y="4648200"/>
            <a:ext cx="381000" cy="3810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Text Box 10"/>
          <p:cNvSpPr txBox="1">
            <a:spLocks noChangeArrowheads="1"/>
          </p:cNvSpPr>
          <p:nvPr/>
        </p:nvSpPr>
        <p:spPr bwMode="auto">
          <a:xfrm>
            <a:off x="7010400" y="42672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604000"/>
            <a:ext cx="152876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Slide Credit: </a:t>
            </a:r>
            <a:r>
              <a:rPr lang="en-US" sz="1050" dirty="0" err="1"/>
              <a:t>Saverese</a:t>
            </a:r>
            <a:endParaRPr lang="en-US" sz="105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Projection matrix</a:t>
            </a:r>
          </a:p>
        </p:txBody>
      </p:sp>
      <p:sp>
        <p:nvSpPr>
          <p:cNvPr id="5129" name="TextBox 17"/>
          <p:cNvSpPr txBox="1">
            <a:spLocks noChangeArrowheads="1"/>
          </p:cNvSpPr>
          <p:nvPr/>
        </p:nvSpPr>
        <p:spPr bwMode="auto">
          <a:xfrm>
            <a:off x="1519238" y="3276600"/>
            <a:ext cx="3076575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400"/>
              <a:t> </a:t>
            </a:r>
            <a:r>
              <a:rPr lang="en-US" sz="2000"/>
              <a:t>Unit aspect ratio</a:t>
            </a:r>
          </a:p>
          <a:p>
            <a:pPr>
              <a:buFont typeface="Arial" charset="0"/>
              <a:buChar char="•"/>
            </a:pPr>
            <a:r>
              <a:rPr lang="en-US" sz="2000"/>
              <a:t> Optical center at (0,0)</a:t>
            </a:r>
          </a:p>
          <a:p>
            <a:pPr>
              <a:buFont typeface="Arial" charset="0"/>
              <a:buChar char="•"/>
            </a:pPr>
            <a:r>
              <a:rPr lang="en-US" sz="2000"/>
              <a:t> No skew</a:t>
            </a:r>
          </a:p>
        </p:txBody>
      </p:sp>
      <p:sp>
        <p:nvSpPr>
          <p:cNvPr id="5130" name="TextBox 20"/>
          <p:cNvSpPr txBox="1">
            <a:spLocks noChangeArrowheads="1"/>
          </p:cNvSpPr>
          <p:nvPr/>
        </p:nvSpPr>
        <p:spPr bwMode="auto">
          <a:xfrm>
            <a:off x="4572000" y="32766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/>
              <a:t> Camera at (0,0,0)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038600" y="5562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3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11288" y="762000"/>
            <a:ext cx="60563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Remove assumption: known optical center</a:t>
            </a:r>
            <a:endParaRPr lang="en-US" dirty="0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057275" y="3810000"/>
          <a:ext cx="2817813" cy="674688"/>
        </p:xfrm>
        <a:graphic>
          <a:graphicData uri="http://schemas.openxmlformats.org/presentationml/2006/ole">
            <p:oleObj spid="_x0000_s99330" name="Equation" r:id="rId3" imgW="901440" imgH="215640" progId="Equation.3">
              <p:embed/>
            </p:oleObj>
          </a:graphicData>
        </a:graphic>
      </p:graphicFrame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4645025" y="3111500"/>
          <a:ext cx="3654425" cy="1976438"/>
        </p:xfrm>
        <a:graphic>
          <a:graphicData uri="http://schemas.openxmlformats.org/presentationml/2006/ole">
            <p:oleObj spid="_x0000_s99331" name="Equation" r:id="rId4" imgW="1714320" imgH="927000" progId="Equation.3">
              <p:embed/>
            </p:oleObj>
          </a:graphicData>
        </a:graphic>
      </p:graphicFrame>
      <p:sp>
        <p:nvSpPr>
          <p:cNvPr id="6149" name="Rectangle 8"/>
          <p:cNvSpPr>
            <a:spLocks noChangeArrowheads="1"/>
          </p:cNvSpPr>
          <p:nvPr/>
        </p:nvSpPr>
        <p:spPr bwMode="auto">
          <a:xfrm>
            <a:off x="5807825" y="3352800"/>
            <a:ext cx="13716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TextBox 9"/>
          <p:cNvSpPr txBox="1">
            <a:spLocks noChangeArrowheads="1"/>
          </p:cNvSpPr>
          <p:nvPr/>
        </p:nvSpPr>
        <p:spPr bwMode="auto">
          <a:xfrm>
            <a:off x="1509713" y="1676400"/>
            <a:ext cx="3076575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400"/>
              <a:t> </a:t>
            </a:r>
            <a:r>
              <a:rPr lang="en-US" sz="2000"/>
              <a:t>Unit aspect ratio</a:t>
            </a:r>
          </a:p>
          <a:p>
            <a:pPr>
              <a:buFont typeface="Arial" charset="0"/>
              <a:buChar char="•"/>
            </a:pPr>
            <a:r>
              <a:rPr lang="en-US" sz="2000"/>
              <a:t> No skew</a:t>
            </a:r>
          </a:p>
        </p:txBody>
      </p:sp>
      <p:sp>
        <p:nvSpPr>
          <p:cNvPr id="6151" name="TextBox 10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/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1148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Next two classes: Single-view Geometry</a:t>
            </a:r>
            <a:endParaRPr lang="en-US" dirty="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685800" y="1143000"/>
            <a:ext cx="78851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1447800"/>
            <a:ext cx="2595563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tall is this woman?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953000" y="4724400"/>
            <a:ext cx="228758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Which ball is closer?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9200" y="2057400"/>
            <a:ext cx="27241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high is the camera?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19200" y="2667000"/>
            <a:ext cx="25146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What is the camera rotation?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219200" y="3429000"/>
            <a:ext cx="28194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What is the focal length of the camera?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Remove assumption: square pixels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57275" y="3810000"/>
          <a:ext cx="2817813" cy="674688"/>
        </p:xfrm>
        <a:graphic>
          <a:graphicData uri="http://schemas.openxmlformats.org/presentationml/2006/ole">
            <p:oleObj spid="_x0000_s100354" name="Equation" r:id="rId3" imgW="901440" imgH="215640" progId="Equation.3">
              <p:embed/>
            </p:oleObj>
          </a:graphicData>
        </a:graphic>
      </p:graphicFrame>
      <p:graphicFrame>
        <p:nvGraphicFramePr>
          <p:cNvPr id="7171" name="Object 7"/>
          <p:cNvGraphicFramePr>
            <a:graphicFrameLocks noChangeAspect="1"/>
          </p:cNvGraphicFramePr>
          <p:nvPr/>
        </p:nvGraphicFramePr>
        <p:xfrm>
          <a:off x="4618038" y="3073400"/>
          <a:ext cx="3652837" cy="1976438"/>
        </p:xfrm>
        <a:graphic>
          <a:graphicData uri="http://schemas.openxmlformats.org/presentationml/2006/ole">
            <p:oleObj spid="_x0000_s100355" name="Equation" r:id="rId4" imgW="1714320" imgH="927000" progId="Equation.3">
              <p:embed/>
            </p:oleObj>
          </a:graphicData>
        </a:graphic>
      </p:graphicFrame>
      <p:sp>
        <p:nvSpPr>
          <p:cNvPr id="7173" name="Rectangle 8"/>
          <p:cNvSpPr>
            <a:spLocks noChangeArrowheads="1"/>
          </p:cNvSpPr>
          <p:nvPr/>
        </p:nvSpPr>
        <p:spPr bwMode="auto">
          <a:xfrm>
            <a:off x="5748250" y="3352800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TextBox 9"/>
          <p:cNvSpPr txBox="1">
            <a:spLocks noChangeArrowheads="1"/>
          </p:cNvSpPr>
          <p:nvPr/>
        </p:nvSpPr>
        <p:spPr bwMode="auto">
          <a:xfrm>
            <a:off x="1509713" y="1676400"/>
            <a:ext cx="30765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skew</a:t>
            </a:r>
          </a:p>
        </p:txBody>
      </p:sp>
      <p:sp>
        <p:nvSpPr>
          <p:cNvPr id="7175" name="TextBox 10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/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0386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Remove assumption: non-skewed pixels</a:t>
            </a:r>
            <a:endParaRPr lang="en-US" dirty="0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1057275" y="3810000"/>
          <a:ext cx="2817813" cy="674688"/>
        </p:xfrm>
        <a:graphic>
          <a:graphicData uri="http://schemas.openxmlformats.org/presentationml/2006/ole">
            <p:oleObj spid="_x0000_s101378" name="Equation" r:id="rId3" imgW="901440" imgH="215640" progId="Equation.3">
              <p:embed/>
            </p:oleObj>
          </a:graphicData>
        </a:graphic>
      </p:graphicFrame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4643438" y="3111500"/>
          <a:ext cx="3654425" cy="1976438"/>
        </p:xfrm>
        <a:graphic>
          <a:graphicData uri="http://schemas.openxmlformats.org/presentationml/2006/ole">
            <p:oleObj spid="_x0000_s101379" name="Equation" r:id="rId4" imgW="1714320" imgH="927000" progId="Equation.3">
              <p:embed/>
            </p:oleObj>
          </a:graphicData>
        </a:graphic>
      </p:graphicFrame>
      <p:sp>
        <p:nvSpPr>
          <p:cNvPr id="8197" name="Rectangle 8"/>
          <p:cNvSpPr>
            <a:spLocks noChangeArrowheads="1"/>
          </p:cNvSpPr>
          <p:nvPr/>
        </p:nvSpPr>
        <p:spPr bwMode="auto">
          <a:xfrm>
            <a:off x="5748250" y="3386050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Box 9"/>
          <p:cNvSpPr txBox="1">
            <a:spLocks noChangeArrowheads="1"/>
          </p:cNvSpPr>
          <p:nvPr/>
        </p:nvSpPr>
        <p:spPr bwMode="auto">
          <a:xfrm>
            <a:off x="1509713" y="1676400"/>
            <a:ext cx="3076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Intrinsic Assumptions</a:t>
            </a:r>
          </a:p>
        </p:txBody>
      </p:sp>
      <p:sp>
        <p:nvSpPr>
          <p:cNvPr id="8199" name="TextBox 10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/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624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01" name="TextBox 8"/>
          <p:cNvSpPr txBox="1">
            <a:spLocks noChangeArrowheads="1"/>
          </p:cNvSpPr>
          <p:nvPr/>
        </p:nvSpPr>
        <p:spPr bwMode="auto">
          <a:xfrm>
            <a:off x="1295400" y="6488113"/>
            <a:ext cx="6088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Note: different books use different notation for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Oriented and Translated Camera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0"/>
            <a:ext cx="66294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Line 12"/>
          <p:cNvSpPr>
            <a:spLocks noChangeShapeType="1"/>
          </p:cNvSpPr>
          <p:nvPr/>
        </p:nvSpPr>
        <p:spPr bwMode="auto">
          <a:xfrm flipV="1">
            <a:off x="7315200" y="2209800"/>
            <a:ext cx="15240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7" name="Line 13"/>
          <p:cNvSpPr>
            <a:spLocks noChangeShapeType="1"/>
          </p:cNvSpPr>
          <p:nvPr/>
        </p:nvSpPr>
        <p:spPr bwMode="auto">
          <a:xfrm flipH="1">
            <a:off x="6705600" y="3429000"/>
            <a:ext cx="609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8" name="Line 14"/>
          <p:cNvSpPr>
            <a:spLocks noChangeShapeType="1"/>
          </p:cNvSpPr>
          <p:nvPr/>
        </p:nvSpPr>
        <p:spPr bwMode="auto">
          <a:xfrm>
            <a:off x="7315200" y="3429000"/>
            <a:ext cx="762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9" name="Text Box 15"/>
          <p:cNvSpPr txBox="1">
            <a:spLocks noChangeArrowheads="1"/>
          </p:cNvSpPr>
          <p:nvPr/>
        </p:nvSpPr>
        <p:spPr bwMode="auto">
          <a:xfrm>
            <a:off x="7315200" y="3657600"/>
            <a:ext cx="184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4280" name="Text Box 16"/>
          <p:cNvSpPr txBox="1">
            <a:spLocks noChangeArrowheads="1"/>
          </p:cNvSpPr>
          <p:nvPr/>
        </p:nvSpPr>
        <p:spPr bwMode="auto">
          <a:xfrm>
            <a:off x="7239000" y="3489325"/>
            <a:ext cx="5286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O</a:t>
            </a:r>
            <a:r>
              <a:rPr lang="en-US" sz="2000" baseline="-25000"/>
              <a:t>w</a:t>
            </a:r>
          </a:p>
        </p:txBody>
      </p:sp>
      <p:sp>
        <p:nvSpPr>
          <p:cNvPr id="54281" name="Text Box 17"/>
          <p:cNvSpPr txBox="1">
            <a:spLocks noChangeArrowheads="1"/>
          </p:cNvSpPr>
          <p:nvPr/>
        </p:nvSpPr>
        <p:spPr bwMode="auto">
          <a:xfrm>
            <a:off x="6553200" y="39624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w</a:t>
            </a:r>
          </a:p>
        </p:txBody>
      </p:sp>
      <p:sp>
        <p:nvSpPr>
          <p:cNvPr id="54282" name="Text Box 18"/>
          <p:cNvSpPr txBox="1">
            <a:spLocks noChangeArrowheads="1"/>
          </p:cNvSpPr>
          <p:nvPr/>
        </p:nvSpPr>
        <p:spPr bwMode="auto">
          <a:xfrm>
            <a:off x="7620000" y="3048000"/>
            <a:ext cx="4397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k</a:t>
            </a:r>
            <a:r>
              <a:rPr lang="en-US" sz="2000" baseline="-25000"/>
              <a:t>w</a:t>
            </a:r>
          </a:p>
        </p:txBody>
      </p:sp>
      <p:sp>
        <p:nvSpPr>
          <p:cNvPr id="54283" name="Text Box 19"/>
          <p:cNvSpPr txBox="1">
            <a:spLocks noChangeArrowheads="1"/>
          </p:cNvSpPr>
          <p:nvPr/>
        </p:nvSpPr>
        <p:spPr bwMode="auto">
          <a:xfrm>
            <a:off x="7391400" y="21336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j</a:t>
            </a:r>
            <a:r>
              <a:rPr lang="en-US" sz="2000" baseline="-25000"/>
              <a:t>w</a:t>
            </a:r>
          </a:p>
        </p:txBody>
      </p:sp>
      <p:cxnSp>
        <p:nvCxnSpPr>
          <p:cNvPr id="17" name="Straight Arrow Connector 16"/>
          <p:cNvCxnSpPr>
            <a:endCxn id="54276" idx="0"/>
          </p:cNvCxnSpPr>
          <p:nvPr/>
        </p:nvCxnSpPr>
        <p:spPr>
          <a:xfrm flipV="1">
            <a:off x="3581400" y="3425825"/>
            <a:ext cx="3733800" cy="2317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5" name="TextBox 17"/>
          <p:cNvSpPr txBox="1">
            <a:spLocks noChangeArrowheads="1"/>
          </p:cNvSpPr>
          <p:nvPr/>
        </p:nvSpPr>
        <p:spPr bwMode="auto">
          <a:xfrm>
            <a:off x="5943600" y="2971800"/>
            <a:ext cx="3206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22" name="Curved Left Arrow 21"/>
          <p:cNvSpPr/>
          <p:nvPr/>
        </p:nvSpPr>
        <p:spPr>
          <a:xfrm rot="19926854">
            <a:off x="8043863" y="1749425"/>
            <a:ext cx="739775" cy="17240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4287" name="TextBox 22"/>
          <p:cNvSpPr txBox="1">
            <a:spLocks noChangeArrowheads="1"/>
          </p:cNvSpPr>
          <p:nvPr/>
        </p:nvSpPr>
        <p:spPr bwMode="auto">
          <a:xfrm>
            <a:off x="7772400" y="1219200"/>
            <a:ext cx="4810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2"/>
                </a:solidFill>
              </a:rPr>
              <a:t>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Allow camera translation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304800" y="3810000"/>
          <a:ext cx="2778125" cy="674688"/>
        </p:xfrm>
        <a:graphic>
          <a:graphicData uri="http://schemas.openxmlformats.org/presentationml/2006/ole">
            <p:oleObj spid="_x0000_s102402" name="Equation" r:id="rId3" imgW="888840" imgH="215640" progId="Equation.3">
              <p:embed/>
            </p:oleObj>
          </a:graphicData>
        </a:graphic>
      </p:graphicFrame>
      <p:graphicFrame>
        <p:nvGraphicFramePr>
          <p:cNvPr id="9219" name="Object 7"/>
          <p:cNvGraphicFramePr>
            <a:graphicFrameLocks noChangeAspect="1"/>
          </p:cNvGraphicFramePr>
          <p:nvPr/>
        </p:nvGraphicFramePr>
        <p:xfrm>
          <a:off x="3930650" y="3111500"/>
          <a:ext cx="5084763" cy="1976438"/>
        </p:xfrm>
        <a:graphic>
          <a:graphicData uri="http://schemas.openxmlformats.org/presentationml/2006/ole">
            <p:oleObj spid="_x0000_s102403" name="Equation" r:id="rId4" imgW="2387520" imgH="927000" progId="Equation.3">
              <p:embed/>
            </p:oleObj>
          </a:graphicData>
        </a:graphic>
      </p:graphicFrame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1509713" y="1676400"/>
            <a:ext cx="3076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Intrinsic Assumptions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rotation</a:t>
            </a:r>
          </a:p>
          <a:p>
            <a:endParaRPr lang="en-US" sz="2000"/>
          </a:p>
        </p:txBody>
      </p:sp>
      <p:sp>
        <p:nvSpPr>
          <p:cNvPr id="9" name="Right Arrow 8"/>
          <p:cNvSpPr/>
          <p:nvPr/>
        </p:nvSpPr>
        <p:spPr>
          <a:xfrm>
            <a:off x="32766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3D Rotation of Points</a:t>
            </a:r>
          </a:p>
        </p:txBody>
      </p:sp>
      <p:sp>
        <p:nvSpPr>
          <p:cNvPr id="393219" name="Text Box 3"/>
          <p:cNvSpPr txBox="1">
            <a:spLocks noChangeArrowheads="1"/>
          </p:cNvSpPr>
          <p:nvPr/>
        </p:nvSpPr>
        <p:spPr bwMode="auto">
          <a:xfrm>
            <a:off x="533400" y="1443038"/>
            <a:ext cx="8012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/>
              <a:t>Rotation around the coordinate axes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sz="2400">
                <a:solidFill>
                  <a:srgbClr val="CC3300"/>
                </a:solidFill>
              </a:rPr>
              <a:t>counter-clockwise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</p:txBody>
      </p:sp>
      <p:graphicFrame>
        <p:nvGraphicFramePr>
          <p:cNvPr id="393220" name="Object 4"/>
          <p:cNvGraphicFramePr>
            <a:graphicFrameLocks noChangeAspect="1"/>
          </p:cNvGraphicFramePr>
          <p:nvPr/>
        </p:nvGraphicFramePr>
        <p:xfrm>
          <a:off x="4038600" y="2276475"/>
          <a:ext cx="3470275" cy="4048125"/>
        </p:xfrm>
        <a:graphic>
          <a:graphicData uri="http://schemas.openxmlformats.org/presentationml/2006/ole">
            <p:oleObj spid="_x0000_s103426" name="Equation" r:id="rId3" imgW="1828800" imgH="2133360" progId="Equation.3">
              <p:embed/>
            </p:oleObj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98525" y="2743200"/>
            <a:ext cx="2241550" cy="2286000"/>
            <a:chOff x="566" y="1680"/>
            <a:chExt cx="1412" cy="1440"/>
          </a:xfrm>
        </p:grpSpPr>
        <p:sp>
          <p:nvSpPr>
            <p:cNvPr id="10250" name="Line 6"/>
            <p:cNvSpPr>
              <a:spLocks noChangeShapeType="1"/>
            </p:cNvSpPr>
            <p:nvPr/>
          </p:nvSpPr>
          <p:spPr bwMode="auto">
            <a:xfrm flipV="1">
              <a:off x="730" y="1680"/>
              <a:ext cx="0" cy="14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1" name="Line 7"/>
            <p:cNvSpPr>
              <a:spLocks noChangeShapeType="1"/>
            </p:cNvSpPr>
            <p:nvPr/>
          </p:nvSpPr>
          <p:spPr bwMode="auto">
            <a:xfrm>
              <a:off x="586" y="2976"/>
              <a:ext cx="1392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2" name="Line 8"/>
            <p:cNvSpPr>
              <a:spLocks noChangeShapeType="1"/>
            </p:cNvSpPr>
            <p:nvPr/>
          </p:nvSpPr>
          <p:spPr bwMode="auto">
            <a:xfrm flipV="1">
              <a:off x="730" y="2304"/>
              <a:ext cx="71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227" name="Text Box 11"/>
            <p:cNvSpPr txBox="1">
              <a:spLocks noChangeArrowheads="1"/>
            </p:cNvSpPr>
            <p:nvPr/>
          </p:nvSpPr>
          <p:spPr bwMode="auto">
            <a:xfrm>
              <a:off x="1680" y="2637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</a:p>
          </p:txBody>
        </p:sp>
        <p:sp>
          <p:nvSpPr>
            <p:cNvPr id="393231" name="Text Box 15"/>
            <p:cNvSpPr txBox="1">
              <a:spLocks noChangeArrowheads="1"/>
            </p:cNvSpPr>
            <p:nvPr/>
          </p:nvSpPr>
          <p:spPr bwMode="auto">
            <a:xfrm>
              <a:off x="1056" y="2016"/>
              <a:ext cx="25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  <a:r>
                <a:rPr lang="en-US" sz="2000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’</a:t>
              </a:r>
            </a:p>
          </p:txBody>
        </p:sp>
        <p:sp>
          <p:nvSpPr>
            <p:cNvPr id="10255" name="Line 16"/>
            <p:cNvSpPr>
              <a:spLocks noChangeShapeType="1"/>
            </p:cNvSpPr>
            <p:nvPr/>
          </p:nvSpPr>
          <p:spPr bwMode="auto">
            <a:xfrm flipV="1">
              <a:off x="720" y="2832"/>
              <a:ext cx="91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Line 17"/>
            <p:cNvSpPr>
              <a:spLocks noChangeShapeType="1"/>
            </p:cNvSpPr>
            <p:nvPr/>
          </p:nvSpPr>
          <p:spPr bwMode="auto">
            <a:xfrm>
              <a:off x="1632" y="28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234" name="Text Box 18"/>
            <p:cNvSpPr txBox="1">
              <a:spLocks noChangeArrowheads="1"/>
            </p:cNvSpPr>
            <p:nvPr/>
          </p:nvSpPr>
          <p:spPr bwMode="auto">
            <a:xfrm>
              <a:off x="1574" y="2333"/>
              <a:ext cx="1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  <a:sym typeface="Symbol" pitchFamily="18" charset="2"/>
                </a:rPr>
                <a:t>g</a:t>
              </a:r>
              <a:endPara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sym typeface="Symbol" pitchFamily="18" charset="2"/>
              </a:endParaRPr>
            </a:p>
          </p:txBody>
        </p:sp>
        <p:sp>
          <p:nvSpPr>
            <p:cNvPr id="393236" name="Text Box 20"/>
            <p:cNvSpPr txBox="1">
              <a:spLocks noChangeArrowheads="1"/>
            </p:cNvSpPr>
            <p:nvPr/>
          </p:nvSpPr>
          <p:spPr bwMode="auto">
            <a:xfrm>
              <a:off x="566" y="2669"/>
              <a:ext cx="2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y</a:t>
              </a:r>
            </a:p>
          </p:txBody>
        </p:sp>
        <p:sp>
          <p:nvSpPr>
            <p:cNvPr id="10259" name="Arc 22"/>
            <p:cNvSpPr>
              <a:spLocks/>
            </p:cNvSpPr>
            <p:nvPr/>
          </p:nvSpPr>
          <p:spPr bwMode="auto">
            <a:xfrm>
              <a:off x="1440" y="2304"/>
              <a:ext cx="192" cy="5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6" name="AutoShape 24"/>
          <p:cNvSpPr>
            <a:spLocks noChangeArrowheads="1"/>
          </p:cNvSpPr>
          <p:nvPr/>
        </p:nvSpPr>
        <p:spPr bwMode="auto">
          <a:xfrm rot="3319573" flipH="1">
            <a:off x="2590800" y="3276600"/>
            <a:ext cx="8382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Line 25"/>
          <p:cNvSpPr>
            <a:spLocks noChangeShapeType="1"/>
          </p:cNvSpPr>
          <p:nvPr/>
        </p:nvSpPr>
        <p:spPr bwMode="auto">
          <a:xfrm flipH="1">
            <a:off x="330200" y="4800600"/>
            <a:ext cx="838200" cy="1219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3242" name="Text Box 26"/>
          <p:cNvSpPr txBox="1">
            <a:spLocks noChangeArrowheads="1"/>
          </p:cNvSpPr>
          <p:nvPr/>
        </p:nvSpPr>
        <p:spPr bwMode="auto">
          <a:xfrm>
            <a:off x="441325" y="5608638"/>
            <a:ext cx="347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z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15238" y="0"/>
            <a:ext cx="15287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Slide Credit: </a:t>
            </a:r>
            <a:r>
              <a:rPr lang="en-US" sz="1050" dirty="0" err="1"/>
              <a:t>Saverese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Allow camera rotation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3124200" y="2133600"/>
          <a:ext cx="2936875" cy="674688"/>
        </p:xfrm>
        <a:graphic>
          <a:graphicData uri="http://schemas.openxmlformats.org/presentationml/2006/ole">
            <p:oleObj spid="_x0000_s104450" name="Equation" r:id="rId3" imgW="939600" imgH="215640" progId="Equation.3">
              <p:embed/>
            </p:oleObj>
          </a:graphicData>
        </a:graphic>
      </p:graphicFrame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1747838" y="3568700"/>
          <a:ext cx="5518150" cy="1976438"/>
        </p:xfrm>
        <a:graphic>
          <a:graphicData uri="http://schemas.openxmlformats.org/presentationml/2006/ole">
            <p:oleObj spid="_x0000_s104451" name="Equation" r:id="rId4" imgW="2590560" imgH="927000" progId="Equation.3">
              <p:embed/>
            </p:oleObj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4343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Degrees of freedom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3124200" y="2133600"/>
          <a:ext cx="2936875" cy="674688"/>
        </p:xfrm>
        <a:graphic>
          <a:graphicData uri="http://schemas.openxmlformats.org/presentationml/2006/ole">
            <p:oleObj spid="_x0000_s105474" name="Equation" r:id="rId4" imgW="939600" imgH="215640" progId="Equation.3">
              <p:embed/>
            </p:oleObj>
          </a:graphicData>
        </a:graphic>
      </p:graphicFrame>
      <p:graphicFrame>
        <p:nvGraphicFramePr>
          <p:cNvPr id="12291" name="Object 7"/>
          <p:cNvGraphicFramePr>
            <a:graphicFrameLocks noChangeAspect="1"/>
          </p:cNvGraphicFramePr>
          <p:nvPr/>
        </p:nvGraphicFramePr>
        <p:xfrm>
          <a:off x="1749425" y="3568700"/>
          <a:ext cx="5516563" cy="1976438"/>
        </p:xfrm>
        <a:graphic>
          <a:graphicData uri="http://schemas.openxmlformats.org/presentationml/2006/ole">
            <p:oleObj spid="_x0000_s105475" name="Equation" r:id="rId5" imgW="2590560" imgH="927000" progId="Equation.3">
              <p:embed/>
            </p:oleObj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4343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4" name="TextBox 5"/>
          <p:cNvSpPr txBox="1">
            <a:spLocks noChangeArrowheads="1"/>
          </p:cNvSpPr>
          <p:nvPr/>
        </p:nvSpPr>
        <p:spPr bwMode="auto">
          <a:xfrm>
            <a:off x="32766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2295" name="TextBox 6"/>
          <p:cNvSpPr txBox="1">
            <a:spLocks noChangeArrowheads="1"/>
          </p:cNvSpPr>
          <p:nvPr/>
        </p:nvSpPr>
        <p:spPr bwMode="auto">
          <a:xfrm>
            <a:off x="52578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Vanishing Point = Projection from Infinity</a:t>
            </a:r>
            <a:endParaRPr lang="en-US" dirty="0"/>
          </a:p>
        </p:txBody>
      </p:sp>
      <p:graphicFrame>
        <p:nvGraphicFramePr>
          <p:cNvPr id="635906" name="Object 4"/>
          <p:cNvGraphicFramePr>
            <a:graphicFrameLocks noChangeAspect="1"/>
          </p:cNvGraphicFramePr>
          <p:nvPr/>
        </p:nvGraphicFramePr>
        <p:xfrm>
          <a:off x="685800" y="1143000"/>
          <a:ext cx="8001000" cy="2607469"/>
        </p:xfrm>
        <a:graphic>
          <a:graphicData uri="http://schemas.openxmlformats.org/presentationml/2006/ole">
            <p:oleObj spid="_x0000_s106498" name="Equation" r:id="rId3" imgW="2844720" imgH="927000" progId="Equation.3">
              <p:embed/>
            </p:oleObj>
          </a:graphicData>
        </a:graphic>
      </p:graphicFrame>
      <p:graphicFrame>
        <p:nvGraphicFramePr>
          <p:cNvPr id="106499" name="Object 7"/>
          <p:cNvGraphicFramePr>
            <a:graphicFrameLocks noChangeAspect="1"/>
          </p:cNvGraphicFramePr>
          <p:nvPr/>
        </p:nvGraphicFramePr>
        <p:xfrm>
          <a:off x="1855788" y="4419600"/>
          <a:ext cx="3730625" cy="1489075"/>
        </p:xfrm>
        <a:graphic>
          <a:graphicData uri="http://schemas.openxmlformats.org/presentationml/2006/ole">
            <p:oleObj spid="_x0000_s106499" name="Equation" r:id="rId4" imgW="1752480" imgH="698400" progId="Equation.3">
              <p:embed/>
            </p:oleObj>
          </a:graphicData>
        </a:graphic>
      </p:graphicFrame>
      <p:graphicFrame>
        <p:nvGraphicFramePr>
          <p:cNvPr id="106500" name="Object 7"/>
          <p:cNvGraphicFramePr>
            <a:graphicFrameLocks noChangeAspect="1"/>
          </p:cNvGraphicFramePr>
          <p:nvPr/>
        </p:nvGraphicFramePr>
        <p:xfrm>
          <a:off x="5943600" y="4191000"/>
          <a:ext cx="1649412" cy="920750"/>
        </p:xfrm>
        <a:graphic>
          <a:graphicData uri="http://schemas.openxmlformats.org/presentationml/2006/ole">
            <p:oleObj spid="_x0000_s106500" name="Equation" r:id="rId5" imgW="774360" imgH="431640" progId="Equation.3">
              <p:embed/>
            </p:oleObj>
          </a:graphicData>
        </a:graphic>
      </p:graphicFrame>
      <p:graphicFrame>
        <p:nvGraphicFramePr>
          <p:cNvPr id="106501" name="Object 7"/>
          <p:cNvGraphicFramePr>
            <a:graphicFrameLocks noChangeAspect="1"/>
          </p:cNvGraphicFramePr>
          <p:nvPr/>
        </p:nvGraphicFramePr>
        <p:xfrm>
          <a:off x="5943600" y="5334000"/>
          <a:ext cx="1622425" cy="920750"/>
        </p:xfrm>
        <a:graphic>
          <a:graphicData uri="http://schemas.openxmlformats.org/presentationml/2006/ole">
            <p:oleObj spid="_x0000_s106501" name="Equation" r:id="rId6" imgW="761760" imgH="43164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Orthographic Projection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Special case of perspective projection</a:t>
            </a:r>
          </a:p>
          <a:p>
            <a:pPr lvl="1" eaLnBrk="1" hangingPunct="1"/>
            <a:r>
              <a:rPr lang="en-US" sz="2400" dirty="0" smtClean="0"/>
              <a:t>Distance from the COP to the image plane is infinite</a:t>
            </a:r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r>
              <a:rPr lang="en-US" sz="2400" dirty="0" smtClean="0"/>
              <a:t>Also called “parallel projection”</a:t>
            </a:r>
          </a:p>
          <a:p>
            <a:pPr lvl="1" eaLnBrk="1" hangingPunct="1"/>
            <a:r>
              <a:rPr lang="en-US" sz="2400" dirty="0" smtClean="0"/>
              <a:t>What’s the projection matrix?</a:t>
            </a:r>
          </a:p>
        </p:txBody>
      </p:sp>
      <p:sp>
        <p:nvSpPr>
          <p:cNvPr id="13317" name="Freeform 8"/>
          <p:cNvSpPr>
            <a:spLocks/>
          </p:cNvSpPr>
          <p:nvPr/>
        </p:nvSpPr>
        <p:spPr bwMode="auto">
          <a:xfrm>
            <a:off x="2735263" y="2606675"/>
            <a:ext cx="1638300" cy="1177925"/>
          </a:xfrm>
          <a:custGeom>
            <a:avLst/>
            <a:gdLst>
              <a:gd name="T0" fmla="*/ 0 w 1032"/>
              <a:gd name="T1" fmla="*/ 2147483647 h 742"/>
              <a:gd name="T2" fmla="*/ 2147483647 w 1032"/>
              <a:gd name="T3" fmla="*/ 0 h 742"/>
              <a:gd name="T4" fmla="*/ 2147483647 w 1032"/>
              <a:gd name="T5" fmla="*/ 2147483647 h 742"/>
              <a:gd name="T6" fmla="*/ 0 w 1032"/>
              <a:gd name="T7" fmla="*/ 2147483647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Freeform 9"/>
          <p:cNvSpPr>
            <a:spLocks/>
          </p:cNvSpPr>
          <p:nvPr/>
        </p:nvSpPr>
        <p:spPr bwMode="auto">
          <a:xfrm>
            <a:off x="2711450" y="3054350"/>
            <a:ext cx="71438" cy="93663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Freeform 10"/>
          <p:cNvSpPr>
            <a:spLocks/>
          </p:cNvSpPr>
          <p:nvPr/>
        </p:nvSpPr>
        <p:spPr bwMode="auto">
          <a:xfrm>
            <a:off x="4325938" y="2547938"/>
            <a:ext cx="71437" cy="93662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Freeform 11"/>
          <p:cNvSpPr>
            <a:spLocks/>
          </p:cNvSpPr>
          <p:nvPr/>
        </p:nvSpPr>
        <p:spPr bwMode="auto">
          <a:xfrm>
            <a:off x="3336925" y="3736975"/>
            <a:ext cx="69850" cy="93663"/>
          </a:xfrm>
          <a:custGeom>
            <a:avLst/>
            <a:gdLst>
              <a:gd name="T0" fmla="*/ 2147483647 w 44"/>
              <a:gd name="T1" fmla="*/ 2147483647 h 59"/>
              <a:gd name="T2" fmla="*/ 2147483647 w 44"/>
              <a:gd name="T3" fmla="*/ 0 h 59"/>
              <a:gd name="T4" fmla="*/ 2147483647 w 44"/>
              <a:gd name="T5" fmla="*/ 2147483647 h 59"/>
              <a:gd name="T6" fmla="*/ 2147483647 w 44"/>
              <a:gd name="T7" fmla="*/ 2147483647 h 59"/>
              <a:gd name="T8" fmla="*/ 2147483647 w 44"/>
              <a:gd name="T9" fmla="*/ 2147483647 h 59"/>
              <a:gd name="T10" fmla="*/ 2147483647 w 44"/>
              <a:gd name="T11" fmla="*/ 2147483647 h 59"/>
              <a:gd name="T12" fmla="*/ 2147483647 w 44"/>
              <a:gd name="T13" fmla="*/ 2147483647 h 59"/>
              <a:gd name="T14" fmla="*/ 2147483647 w 44"/>
              <a:gd name="T15" fmla="*/ 2147483647 h 59"/>
              <a:gd name="T16" fmla="*/ 0 w 44"/>
              <a:gd name="T17" fmla="*/ 2147483647 h 59"/>
              <a:gd name="T18" fmla="*/ 0 w 44"/>
              <a:gd name="T19" fmla="*/ 2147483647 h 59"/>
              <a:gd name="T20" fmla="*/ 0 w 44"/>
              <a:gd name="T21" fmla="*/ 2147483647 h 59"/>
              <a:gd name="T22" fmla="*/ 2147483647 w 44"/>
              <a:gd name="T23" fmla="*/ 2147483647 h 59"/>
              <a:gd name="T24" fmla="*/ 2147483647 w 44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1" name="Freeform 12"/>
          <p:cNvSpPr>
            <a:spLocks/>
          </p:cNvSpPr>
          <p:nvPr/>
        </p:nvSpPr>
        <p:spPr bwMode="auto">
          <a:xfrm>
            <a:off x="2254250" y="1868488"/>
            <a:ext cx="2662238" cy="2574925"/>
          </a:xfrm>
          <a:custGeom>
            <a:avLst/>
            <a:gdLst>
              <a:gd name="T0" fmla="*/ 0 w 1842"/>
              <a:gd name="T1" fmla="*/ 2147483647 h 1847"/>
              <a:gd name="T2" fmla="*/ 2147483647 w 1842"/>
              <a:gd name="T3" fmla="*/ 0 h 1847"/>
              <a:gd name="T4" fmla="*/ 2147483647 w 1842"/>
              <a:gd name="T5" fmla="*/ 2147483647 h 1847"/>
              <a:gd name="T6" fmla="*/ 0 w 1842"/>
              <a:gd name="T7" fmla="*/ 2147483647 h 1847"/>
              <a:gd name="T8" fmla="*/ 0 w 1842"/>
              <a:gd name="T9" fmla="*/ 2147483647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Rectangle 13"/>
          <p:cNvSpPr>
            <a:spLocks noChangeArrowheads="1"/>
          </p:cNvSpPr>
          <p:nvPr/>
        </p:nvSpPr>
        <p:spPr bwMode="auto">
          <a:xfrm>
            <a:off x="4208463" y="2185988"/>
            <a:ext cx="6016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000" b="1">
              <a:latin typeface="Times New Roman" pitchFamily="18" charset="0"/>
            </a:endParaRPr>
          </a:p>
        </p:txBody>
      </p:sp>
      <p:sp>
        <p:nvSpPr>
          <p:cNvPr id="13323" name="Rectangle 14"/>
          <p:cNvSpPr>
            <a:spLocks noChangeArrowheads="1"/>
          </p:cNvSpPr>
          <p:nvPr/>
        </p:nvSpPr>
        <p:spPr bwMode="auto">
          <a:xfrm>
            <a:off x="6424613" y="2205038"/>
            <a:ext cx="5635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2000" b="1">
              <a:latin typeface="Times New Roman" pitchFamily="18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562600" y="2527300"/>
            <a:ext cx="1685925" cy="1284288"/>
            <a:chOff x="3978" y="2483"/>
            <a:chExt cx="1062" cy="809"/>
          </a:xfrm>
        </p:grpSpPr>
        <p:sp>
          <p:nvSpPr>
            <p:cNvPr id="13329" name="Freeform 16"/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Freeform 17"/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Freeform 18"/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2" name="Freeform 19"/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5" name="Line 20"/>
          <p:cNvSpPr>
            <a:spLocks noChangeShapeType="1"/>
          </p:cNvSpPr>
          <p:nvPr/>
        </p:nvSpPr>
        <p:spPr bwMode="auto">
          <a:xfrm flipV="1">
            <a:off x="3352800" y="3775075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Line 21"/>
          <p:cNvSpPr>
            <a:spLocks noChangeShapeType="1"/>
          </p:cNvSpPr>
          <p:nvPr/>
        </p:nvSpPr>
        <p:spPr bwMode="auto">
          <a:xfrm flipV="1">
            <a:off x="2727325" y="3071813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7" name="Line 22"/>
          <p:cNvSpPr>
            <a:spLocks noChangeShapeType="1"/>
          </p:cNvSpPr>
          <p:nvPr/>
        </p:nvSpPr>
        <p:spPr bwMode="auto">
          <a:xfrm flipV="1">
            <a:off x="4357688" y="2579688"/>
            <a:ext cx="2871787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8" name="Text Box 23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5302250" y="4406900"/>
          <a:ext cx="3379788" cy="1976438"/>
        </p:xfrm>
        <a:graphic>
          <a:graphicData uri="http://schemas.openxmlformats.org/presentationml/2006/ole">
            <p:oleObj spid="_x0000_s107522" name="Equation" r:id="rId3" imgW="1587240" imgH="927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Scaled Orthographic Projection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Special case of perspective projection</a:t>
            </a:r>
          </a:p>
          <a:p>
            <a:pPr lvl="1" eaLnBrk="1" hangingPunct="1"/>
            <a:r>
              <a:rPr lang="en-US" sz="2400" dirty="0" smtClean="0"/>
              <a:t>Object dimensions are small compared to distance to camera</a:t>
            </a:r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r>
              <a:rPr lang="en-US" sz="2400" dirty="0" smtClean="0"/>
              <a:t>Also called “weak perspective”</a:t>
            </a:r>
          </a:p>
          <a:p>
            <a:pPr lvl="1" eaLnBrk="1" hangingPunct="1"/>
            <a:r>
              <a:rPr lang="en-US" sz="2400" dirty="0" smtClean="0"/>
              <a:t>What’s the projection matrix?</a:t>
            </a:r>
          </a:p>
        </p:txBody>
      </p:sp>
      <p:sp>
        <p:nvSpPr>
          <p:cNvPr id="13317" name="Freeform 8"/>
          <p:cNvSpPr>
            <a:spLocks/>
          </p:cNvSpPr>
          <p:nvPr/>
        </p:nvSpPr>
        <p:spPr bwMode="auto">
          <a:xfrm>
            <a:off x="2735263" y="2606675"/>
            <a:ext cx="1638300" cy="1177925"/>
          </a:xfrm>
          <a:custGeom>
            <a:avLst/>
            <a:gdLst>
              <a:gd name="T0" fmla="*/ 0 w 1032"/>
              <a:gd name="T1" fmla="*/ 2147483647 h 742"/>
              <a:gd name="T2" fmla="*/ 2147483647 w 1032"/>
              <a:gd name="T3" fmla="*/ 0 h 742"/>
              <a:gd name="T4" fmla="*/ 2147483647 w 1032"/>
              <a:gd name="T5" fmla="*/ 2147483647 h 742"/>
              <a:gd name="T6" fmla="*/ 0 w 1032"/>
              <a:gd name="T7" fmla="*/ 2147483647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Freeform 9"/>
          <p:cNvSpPr>
            <a:spLocks/>
          </p:cNvSpPr>
          <p:nvPr/>
        </p:nvSpPr>
        <p:spPr bwMode="auto">
          <a:xfrm>
            <a:off x="2711450" y="3054350"/>
            <a:ext cx="71438" cy="93663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Freeform 10"/>
          <p:cNvSpPr>
            <a:spLocks/>
          </p:cNvSpPr>
          <p:nvPr/>
        </p:nvSpPr>
        <p:spPr bwMode="auto">
          <a:xfrm>
            <a:off x="4325938" y="2547938"/>
            <a:ext cx="71437" cy="93662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Freeform 11"/>
          <p:cNvSpPr>
            <a:spLocks/>
          </p:cNvSpPr>
          <p:nvPr/>
        </p:nvSpPr>
        <p:spPr bwMode="auto">
          <a:xfrm>
            <a:off x="3336925" y="3736975"/>
            <a:ext cx="69850" cy="93663"/>
          </a:xfrm>
          <a:custGeom>
            <a:avLst/>
            <a:gdLst>
              <a:gd name="T0" fmla="*/ 2147483647 w 44"/>
              <a:gd name="T1" fmla="*/ 2147483647 h 59"/>
              <a:gd name="T2" fmla="*/ 2147483647 w 44"/>
              <a:gd name="T3" fmla="*/ 0 h 59"/>
              <a:gd name="T4" fmla="*/ 2147483647 w 44"/>
              <a:gd name="T5" fmla="*/ 2147483647 h 59"/>
              <a:gd name="T6" fmla="*/ 2147483647 w 44"/>
              <a:gd name="T7" fmla="*/ 2147483647 h 59"/>
              <a:gd name="T8" fmla="*/ 2147483647 w 44"/>
              <a:gd name="T9" fmla="*/ 2147483647 h 59"/>
              <a:gd name="T10" fmla="*/ 2147483647 w 44"/>
              <a:gd name="T11" fmla="*/ 2147483647 h 59"/>
              <a:gd name="T12" fmla="*/ 2147483647 w 44"/>
              <a:gd name="T13" fmla="*/ 2147483647 h 59"/>
              <a:gd name="T14" fmla="*/ 2147483647 w 44"/>
              <a:gd name="T15" fmla="*/ 2147483647 h 59"/>
              <a:gd name="T16" fmla="*/ 0 w 44"/>
              <a:gd name="T17" fmla="*/ 2147483647 h 59"/>
              <a:gd name="T18" fmla="*/ 0 w 44"/>
              <a:gd name="T19" fmla="*/ 2147483647 h 59"/>
              <a:gd name="T20" fmla="*/ 0 w 44"/>
              <a:gd name="T21" fmla="*/ 2147483647 h 59"/>
              <a:gd name="T22" fmla="*/ 2147483647 w 44"/>
              <a:gd name="T23" fmla="*/ 2147483647 h 59"/>
              <a:gd name="T24" fmla="*/ 2147483647 w 44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1" name="Freeform 12"/>
          <p:cNvSpPr>
            <a:spLocks/>
          </p:cNvSpPr>
          <p:nvPr/>
        </p:nvSpPr>
        <p:spPr bwMode="auto">
          <a:xfrm>
            <a:off x="2254250" y="1868488"/>
            <a:ext cx="2662238" cy="2574925"/>
          </a:xfrm>
          <a:custGeom>
            <a:avLst/>
            <a:gdLst>
              <a:gd name="T0" fmla="*/ 0 w 1842"/>
              <a:gd name="T1" fmla="*/ 2147483647 h 1847"/>
              <a:gd name="T2" fmla="*/ 2147483647 w 1842"/>
              <a:gd name="T3" fmla="*/ 0 h 1847"/>
              <a:gd name="T4" fmla="*/ 2147483647 w 1842"/>
              <a:gd name="T5" fmla="*/ 2147483647 h 1847"/>
              <a:gd name="T6" fmla="*/ 0 w 1842"/>
              <a:gd name="T7" fmla="*/ 2147483647 h 1847"/>
              <a:gd name="T8" fmla="*/ 0 w 1842"/>
              <a:gd name="T9" fmla="*/ 2147483647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Rectangle 13"/>
          <p:cNvSpPr>
            <a:spLocks noChangeArrowheads="1"/>
          </p:cNvSpPr>
          <p:nvPr/>
        </p:nvSpPr>
        <p:spPr bwMode="auto">
          <a:xfrm>
            <a:off x="4208463" y="2185988"/>
            <a:ext cx="6016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000" b="1">
              <a:latin typeface="Times New Roman" pitchFamily="18" charset="0"/>
            </a:endParaRPr>
          </a:p>
        </p:txBody>
      </p:sp>
      <p:sp>
        <p:nvSpPr>
          <p:cNvPr id="13323" name="Rectangle 14"/>
          <p:cNvSpPr>
            <a:spLocks noChangeArrowheads="1"/>
          </p:cNvSpPr>
          <p:nvPr/>
        </p:nvSpPr>
        <p:spPr bwMode="auto">
          <a:xfrm>
            <a:off x="6424613" y="2205038"/>
            <a:ext cx="5635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2000" b="1">
              <a:latin typeface="Times New Roman" pitchFamily="18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562600" y="2527300"/>
            <a:ext cx="1685925" cy="1284288"/>
            <a:chOff x="3978" y="2483"/>
            <a:chExt cx="1062" cy="809"/>
          </a:xfrm>
        </p:grpSpPr>
        <p:sp>
          <p:nvSpPr>
            <p:cNvPr id="13329" name="Freeform 16"/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Freeform 17"/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Freeform 18"/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2" name="Freeform 19"/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5" name="Line 20"/>
          <p:cNvSpPr>
            <a:spLocks noChangeShapeType="1"/>
          </p:cNvSpPr>
          <p:nvPr/>
        </p:nvSpPr>
        <p:spPr bwMode="auto">
          <a:xfrm flipV="1">
            <a:off x="3352800" y="3775075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Line 21"/>
          <p:cNvSpPr>
            <a:spLocks noChangeShapeType="1"/>
          </p:cNvSpPr>
          <p:nvPr/>
        </p:nvSpPr>
        <p:spPr bwMode="auto">
          <a:xfrm flipV="1">
            <a:off x="2727325" y="3071813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7" name="Line 22"/>
          <p:cNvSpPr>
            <a:spLocks noChangeShapeType="1"/>
          </p:cNvSpPr>
          <p:nvPr/>
        </p:nvSpPr>
        <p:spPr bwMode="auto">
          <a:xfrm flipV="1">
            <a:off x="4357688" y="2579688"/>
            <a:ext cx="2871787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8" name="Text Box 23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5233988" y="4406900"/>
          <a:ext cx="3516312" cy="1976438"/>
        </p:xfrm>
        <a:graphic>
          <a:graphicData uri="http://schemas.openxmlformats.org/presentationml/2006/ole">
            <p:oleObj spid="_x0000_s108546" name="Equation" r:id="rId3" imgW="1650960" imgH="927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Today’s class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 smtClean="0"/>
          </a:p>
          <a:p>
            <a:pPr eaLnBrk="1" hangingPunct="1">
              <a:buFont typeface="Arial" charset="0"/>
              <a:buNone/>
              <a:defRPr/>
            </a:pPr>
            <a:r>
              <a:rPr lang="en-US" dirty="0" smtClean="0"/>
              <a:t>	Mapping between image and world coordinates</a:t>
            </a:r>
          </a:p>
          <a:p>
            <a:pPr lvl="1" eaLnBrk="1" hangingPunct="1">
              <a:defRPr/>
            </a:pPr>
            <a:r>
              <a:rPr lang="en-US" dirty="0" smtClean="0"/>
              <a:t>Pinhole camera model</a:t>
            </a:r>
          </a:p>
          <a:p>
            <a:pPr lvl="1" eaLnBrk="1" hangingPunct="1">
              <a:defRPr/>
            </a:pPr>
            <a:r>
              <a:rPr lang="en-US" dirty="0" smtClean="0"/>
              <a:t>Projective geometry</a:t>
            </a:r>
          </a:p>
          <a:p>
            <a:pPr lvl="2" eaLnBrk="1" hangingPunct="1">
              <a:defRPr/>
            </a:pPr>
            <a:r>
              <a:rPr lang="en-US" dirty="0" smtClean="0"/>
              <a:t>Vanishing points and lines</a:t>
            </a:r>
          </a:p>
          <a:p>
            <a:pPr lvl="1" eaLnBrk="1" hangingPunct="1">
              <a:defRPr/>
            </a:pPr>
            <a:r>
              <a:rPr lang="en-US" dirty="0" smtClean="0"/>
              <a:t>Projection matrix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Suppose we have two 3D cubes on the ground facing the viewer, one near, one far.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What would they look like in perspective?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What would they look like in weak perspective? 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4146" name="Picture 2" descr="http://rememberwhen.gazettelive.co.uk/station%20road%20n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124200"/>
            <a:ext cx="5143500" cy="3429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24134" y="6581001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GazetteLive.co.uk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Beyond Pinholes: Radial Distortion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667000"/>
            <a:ext cx="52959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209800"/>
            <a:ext cx="30543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-17463" y="6596063"/>
            <a:ext cx="1998663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Image from Martin </a:t>
            </a:r>
            <a:r>
              <a:rPr lang="en-US" sz="1050" dirty="0" err="1"/>
              <a:t>Habbecke</a:t>
            </a:r>
            <a:endParaRPr lang="en-US" sz="1050" dirty="0"/>
          </a:p>
        </p:txBody>
      </p:sp>
      <p:sp>
        <p:nvSpPr>
          <p:cNvPr id="56326" name="TextBox 7"/>
          <p:cNvSpPr txBox="1">
            <a:spLocks noChangeArrowheads="1"/>
          </p:cNvSpPr>
          <p:nvPr/>
        </p:nvSpPr>
        <p:spPr bwMode="auto">
          <a:xfrm>
            <a:off x="6019800" y="5943600"/>
            <a:ext cx="2613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Corrected Barrel Distortion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Things to remember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09600" y="1143000"/>
            <a:ext cx="43434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>
                <a:latin typeface="+mn-lt"/>
              </a:rPr>
              <a:t>Vanishing points and vanishing lines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>
                <a:latin typeface="+mn-lt"/>
              </a:rPr>
              <a:t>Pinhole camera model and camera projection </a:t>
            </a:r>
            <a:r>
              <a:rPr lang="en-US" sz="3200" dirty="0" smtClean="0">
                <a:latin typeface="+mn-lt"/>
              </a:rPr>
              <a:t>matrix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 smtClean="0">
                <a:latin typeface="+mn-lt"/>
              </a:rPr>
              <a:t>Homogeneous coordinates</a:t>
            </a: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 smtClean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4722813" y="609600"/>
            <a:ext cx="4116387" cy="1862138"/>
            <a:chOff x="-28575" y="1676401"/>
            <a:chExt cx="9296400" cy="4754564"/>
          </a:xfrm>
        </p:grpSpPr>
        <p:graphicFrame>
          <p:nvGraphicFramePr>
            <p:cNvPr id="14339" name="Object 5"/>
            <p:cNvGraphicFramePr>
              <a:graphicFrameLocks noChangeAspect="1"/>
            </p:cNvGraphicFramePr>
            <p:nvPr/>
          </p:nvGraphicFramePr>
          <p:xfrm>
            <a:off x="1743075" y="2590800"/>
            <a:ext cx="4962525" cy="3721100"/>
          </p:xfrm>
          <a:graphic>
            <a:graphicData uri="http://schemas.openxmlformats.org/presentationml/2006/ole">
              <p:oleObj spid="_x0000_s111619" name="Photo Editor Photo" r:id="rId4" imgW="9752381" imgH="7314286" progId="MSPhotoEd.3">
                <p:embed/>
              </p:oleObj>
            </a:graphicData>
          </a:graphic>
        </p:graphicFrame>
        <p:sp>
          <p:nvSpPr>
            <p:cNvPr id="14345" name="Line 3"/>
            <p:cNvSpPr>
              <a:spLocks noChangeShapeType="1"/>
            </p:cNvSpPr>
            <p:nvPr/>
          </p:nvSpPr>
          <p:spPr bwMode="auto">
            <a:xfrm flipH="1">
              <a:off x="76200" y="3200400"/>
              <a:ext cx="5029200" cy="12954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6" name="Line 4"/>
            <p:cNvSpPr>
              <a:spLocks noChangeShapeType="1"/>
            </p:cNvSpPr>
            <p:nvPr/>
          </p:nvSpPr>
          <p:spPr bwMode="auto">
            <a:xfrm flipH="1" flipV="1">
              <a:off x="76200" y="4495800"/>
              <a:ext cx="3962400" cy="990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7" name="Line 5"/>
            <p:cNvSpPr>
              <a:spLocks noChangeShapeType="1"/>
            </p:cNvSpPr>
            <p:nvPr/>
          </p:nvSpPr>
          <p:spPr bwMode="auto">
            <a:xfrm flipH="1">
              <a:off x="76200" y="4114800"/>
              <a:ext cx="4038600" cy="3810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8" name="Line 6"/>
            <p:cNvSpPr>
              <a:spLocks noChangeShapeType="1"/>
            </p:cNvSpPr>
            <p:nvPr/>
          </p:nvSpPr>
          <p:spPr bwMode="auto">
            <a:xfrm>
              <a:off x="76200" y="4495800"/>
              <a:ext cx="4419600" cy="3048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9" name="Line 7"/>
            <p:cNvSpPr>
              <a:spLocks noChangeShapeType="1"/>
            </p:cNvSpPr>
            <p:nvPr/>
          </p:nvSpPr>
          <p:spPr bwMode="auto">
            <a:xfrm flipV="1">
              <a:off x="76200" y="4267200"/>
              <a:ext cx="4419600" cy="228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0" name="Line 8"/>
            <p:cNvSpPr>
              <a:spLocks noChangeShapeType="1"/>
            </p:cNvSpPr>
            <p:nvPr/>
          </p:nvSpPr>
          <p:spPr bwMode="auto">
            <a:xfrm flipV="1">
              <a:off x="4800600" y="46482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1" name="Line 9"/>
            <p:cNvSpPr>
              <a:spLocks noChangeShapeType="1"/>
            </p:cNvSpPr>
            <p:nvPr/>
          </p:nvSpPr>
          <p:spPr bwMode="auto">
            <a:xfrm>
              <a:off x="4800600" y="35814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2" name="Line 10"/>
            <p:cNvSpPr>
              <a:spLocks noChangeShapeType="1"/>
            </p:cNvSpPr>
            <p:nvPr/>
          </p:nvSpPr>
          <p:spPr bwMode="auto">
            <a:xfrm>
              <a:off x="4800600" y="4343400"/>
              <a:ext cx="4267200" cy="762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3" name="Line 11"/>
            <p:cNvSpPr>
              <a:spLocks noChangeShapeType="1"/>
            </p:cNvSpPr>
            <p:nvPr/>
          </p:nvSpPr>
          <p:spPr bwMode="auto">
            <a:xfrm flipV="1">
              <a:off x="4800600" y="4572000"/>
              <a:ext cx="4267200" cy="5334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4" name="Line 12"/>
            <p:cNvSpPr>
              <a:spLocks noChangeShapeType="1"/>
            </p:cNvSpPr>
            <p:nvPr/>
          </p:nvSpPr>
          <p:spPr bwMode="auto">
            <a:xfrm>
              <a:off x="4800600" y="4038600"/>
              <a:ext cx="4267200" cy="304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7058025" y="4953002"/>
              <a:ext cx="1857375" cy="1477963"/>
              <a:chOff x="4446" y="3120"/>
              <a:chExt cx="1170" cy="931"/>
            </a:xfrm>
          </p:grpSpPr>
          <p:sp>
            <p:nvSpPr>
              <p:cNvPr id="14374" name="Text Box 14"/>
              <p:cNvSpPr txBox="1">
                <a:spLocks noChangeArrowheads="1"/>
              </p:cNvSpPr>
              <p:nvPr/>
            </p:nvSpPr>
            <p:spPr bwMode="auto">
              <a:xfrm>
                <a:off x="4446" y="3408"/>
                <a:ext cx="1161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14375" name="Line 15"/>
              <p:cNvSpPr>
                <a:spLocks noChangeShapeType="1"/>
              </p:cNvSpPr>
              <p:nvPr/>
            </p:nvSpPr>
            <p:spPr bwMode="auto">
              <a:xfrm flipV="1">
                <a:off x="4848" y="3120"/>
                <a:ext cx="768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4356" name="Line 16"/>
            <p:cNvSpPr>
              <a:spLocks noChangeShapeType="1"/>
            </p:cNvSpPr>
            <p:nvPr/>
          </p:nvSpPr>
          <p:spPr bwMode="auto">
            <a:xfrm>
              <a:off x="0" y="4495800"/>
              <a:ext cx="9144000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0" y="2743200"/>
              <a:ext cx="1828800" cy="1600200"/>
              <a:chOff x="0" y="1728"/>
              <a:chExt cx="1152" cy="1008"/>
            </a:xfrm>
          </p:grpSpPr>
          <p:sp>
            <p:nvSpPr>
              <p:cNvPr id="14372" name="Text Box 18"/>
              <p:cNvSpPr txBox="1">
                <a:spLocks noChangeArrowheads="1"/>
              </p:cNvSpPr>
              <p:nvPr/>
            </p:nvSpPr>
            <p:spPr bwMode="auto">
              <a:xfrm>
                <a:off x="0" y="1728"/>
                <a:ext cx="1152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chemeClr val="hlink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333399"/>
                    </a:solidFill>
                    <a:latin typeface="Tahoma" pitchFamily="34" charset="0"/>
                  </a:rPr>
                  <a:t> </a:t>
                </a:r>
                <a:r>
                  <a:rPr lang="en-US" sz="1000" b="1">
                    <a:solidFill>
                      <a:schemeClr val="hlink"/>
                    </a:solidFill>
                    <a:latin typeface="Tahoma" pitchFamily="34" charset="0"/>
                  </a:rPr>
                  <a:t>line</a:t>
                </a:r>
              </a:p>
            </p:txBody>
          </p:sp>
          <p:sp>
            <p:nvSpPr>
              <p:cNvPr id="14373" name="Line 19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192" cy="528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-28575" y="4451351"/>
              <a:ext cx="1843088" cy="1843088"/>
              <a:chOff x="-18" y="2804"/>
              <a:chExt cx="1161" cy="1161"/>
            </a:xfrm>
          </p:grpSpPr>
          <p:sp>
            <p:nvSpPr>
              <p:cNvPr id="14369" name="Oval 21"/>
              <p:cNvSpPr>
                <a:spLocks noChangeAspect="1" noChangeArrowheads="1"/>
              </p:cNvSpPr>
              <p:nvPr/>
            </p:nvSpPr>
            <p:spPr bwMode="auto">
              <a:xfrm>
                <a:off x="28" y="2804"/>
                <a:ext cx="63" cy="6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14370" name="Text Box 22"/>
              <p:cNvSpPr txBox="1">
                <a:spLocks noChangeArrowheads="1"/>
              </p:cNvSpPr>
              <p:nvPr/>
            </p:nvSpPr>
            <p:spPr bwMode="auto">
              <a:xfrm>
                <a:off x="-18" y="3322"/>
                <a:ext cx="1161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14371" name="Line 23"/>
              <p:cNvSpPr>
                <a:spLocks noChangeShapeType="1"/>
              </p:cNvSpPr>
              <p:nvPr/>
            </p:nvSpPr>
            <p:spPr bwMode="auto">
              <a:xfrm flipH="1" flipV="1">
                <a:off x="96" y="2928"/>
                <a:ext cx="24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4359" name="Line 24"/>
            <p:cNvSpPr>
              <a:spLocks noChangeShapeType="1"/>
            </p:cNvSpPr>
            <p:nvPr/>
          </p:nvSpPr>
          <p:spPr bwMode="auto">
            <a:xfrm flipV="1">
              <a:off x="2438400" y="1981200"/>
              <a:ext cx="0" cy="3124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0" name="Line 25"/>
            <p:cNvSpPr>
              <a:spLocks noChangeShapeType="1"/>
            </p:cNvSpPr>
            <p:nvPr/>
          </p:nvSpPr>
          <p:spPr bwMode="auto">
            <a:xfrm flipV="1">
              <a:off x="2805113" y="1981200"/>
              <a:ext cx="0" cy="3200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1" name="Line 26"/>
            <p:cNvSpPr>
              <a:spLocks noChangeShapeType="1"/>
            </p:cNvSpPr>
            <p:nvPr/>
          </p:nvSpPr>
          <p:spPr bwMode="auto">
            <a:xfrm flipV="1">
              <a:off x="3325813" y="1981200"/>
              <a:ext cx="0" cy="33528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2" name="Line 27"/>
            <p:cNvSpPr>
              <a:spLocks noChangeShapeType="1"/>
            </p:cNvSpPr>
            <p:nvPr/>
          </p:nvSpPr>
          <p:spPr bwMode="auto">
            <a:xfrm flipV="1">
              <a:off x="4114800" y="1981200"/>
              <a:ext cx="0" cy="3505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3" name="Line 28"/>
            <p:cNvSpPr>
              <a:spLocks noChangeShapeType="1"/>
            </p:cNvSpPr>
            <p:nvPr/>
          </p:nvSpPr>
          <p:spPr bwMode="auto">
            <a:xfrm flipV="1">
              <a:off x="4724400" y="1981200"/>
              <a:ext cx="0" cy="3429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4" name="Line 29"/>
            <p:cNvSpPr>
              <a:spLocks noChangeShapeType="1"/>
            </p:cNvSpPr>
            <p:nvPr/>
          </p:nvSpPr>
          <p:spPr bwMode="auto">
            <a:xfrm flipV="1">
              <a:off x="5943600" y="1981200"/>
              <a:ext cx="0" cy="32766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5" name="Line 30"/>
            <p:cNvSpPr>
              <a:spLocks noChangeShapeType="1"/>
            </p:cNvSpPr>
            <p:nvPr/>
          </p:nvSpPr>
          <p:spPr bwMode="auto">
            <a:xfrm flipV="1">
              <a:off x="5181600" y="1981200"/>
              <a:ext cx="0" cy="2057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6172200" y="1676401"/>
              <a:ext cx="3095625" cy="1414463"/>
              <a:chOff x="4011" y="1248"/>
              <a:chExt cx="1950" cy="891"/>
            </a:xfrm>
          </p:grpSpPr>
          <p:sp>
            <p:nvSpPr>
              <p:cNvPr id="14367" name="Text Box 32"/>
              <p:cNvSpPr txBox="1">
                <a:spLocks noChangeArrowheads="1"/>
              </p:cNvSpPr>
              <p:nvPr/>
            </p:nvSpPr>
            <p:spPr bwMode="auto">
              <a:xfrm>
                <a:off x="4011" y="1248"/>
                <a:ext cx="1950" cy="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Vertical 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(at infinity)</a:t>
                </a:r>
              </a:p>
            </p:txBody>
          </p:sp>
          <p:sp>
            <p:nvSpPr>
              <p:cNvPr id="14368" name="Line 33"/>
              <p:cNvSpPr>
                <a:spLocks noChangeShapeType="1"/>
              </p:cNvSpPr>
              <p:nvPr/>
            </p:nvSpPr>
            <p:spPr bwMode="auto">
              <a:xfrm flipH="1" flipV="1">
                <a:off x="4080" y="1248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2982913"/>
            <a:ext cx="34226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3253" name="Object 3"/>
          <p:cNvGraphicFramePr>
            <a:graphicFrameLocks noChangeAspect="1"/>
          </p:cNvGraphicFramePr>
          <p:nvPr/>
        </p:nvGraphicFramePr>
        <p:xfrm>
          <a:off x="5638800" y="4267200"/>
          <a:ext cx="2362200" cy="542925"/>
        </p:xfrm>
        <a:graphic>
          <a:graphicData uri="http://schemas.openxmlformats.org/presentationml/2006/ole">
            <p:oleObj spid="_x0000_s111618" name="Equation" r:id="rId6" imgW="939600" imgH="215640" progId="Equation.3">
              <p:embed/>
            </p:oleObj>
          </a:graphicData>
        </a:graphic>
      </p:graphicFrame>
      <p:pic>
        <p:nvPicPr>
          <p:cNvPr id="41" name="Picture 3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1200" y="5029200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Next class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Applications </a:t>
            </a:r>
            <a:r>
              <a:rPr lang="en-US" dirty="0" smtClean="0"/>
              <a:t>of camera model and projective geometry</a:t>
            </a:r>
          </a:p>
          <a:p>
            <a:pPr lvl="1" eaLnBrk="1" hangingPunct="1"/>
            <a:r>
              <a:rPr lang="en-US" dirty="0" smtClean="0"/>
              <a:t>Recovering the camera intrinsic and extrinsic parameters from an image</a:t>
            </a:r>
          </a:p>
          <a:p>
            <a:pPr lvl="1" eaLnBrk="1" hangingPunct="1"/>
            <a:r>
              <a:rPr lang="en-US" dirty="0" smtClean="0"/>
              <a:t>Recovering size in the world</a:t>
            </a:r>
          </a:p>
          <a:p>
            <a:pPr lvl="1" eaLnBrk="1" hangingPunct="1"/>
            <a:r>
              <a:rPr lang="en-US" dirty="0" smtClean="0"/>
              <a:t>Projecting from one plane to another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focus, aperture, DOF, FOV, etc?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Adding a lens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648200"/>
            <a:ext cx="7772400" cy="1981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lens focuses light onto the film</a:t>
            </a:r>
          </a:p>
          <a:p>
            <a:pPr lvl="1"/>
            <a:r>
              <a:rPr lang="en-US" dirty="0" smtClean="0"/>
              <a:t>There is a specific distance at which objects are “in focus”</a:t>
            </a:r>
          </a:p>
          <a:p>
            <a:pPr lvl="2"/>
            <a:r>
              <a:rPr lang="en-US" dirty="0" smtClean="0"/>
              <a:t>other points project to a “circle of confusion” in the image</a:t>
            </a:r>
          </a:p>
          <a:p>
            <a:pPr lvl="1"/>
            <a:r>
              <a:rPr lang="en-US" dirty="0" smtClean="0"/>
              <a:t>Changing the shape of the lens changes this distance</a:t>
            </a:r>
          </a:p>
        </p:txBody>
      </p:sp>
      <p:pic>
        <p:nvPicPr>
          <p:cNvPr id="11268" name="Picture 4" descr="image-len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754188" y="1752600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989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316163" y="2303463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0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89213" y="287972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316163" y="2303463"/>
            <a:ext cx="4702175" cy="1643062"/>
            <a:chOff x="1459" y="1451"/>
            <a:chExt cx="2962" cy="1035"/>
          </a:xfrm>
        </p:grpSpPr>
        <p:sp>
          <p:nvSpPr>
            <p:cNvPr id="11293" name="Line 9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1459" y="1451"/>
              <a:ext cx="1465" cy="7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4" name="Line 10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2924" y="1528"/>
              <a:ext cx="1497" cy="95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316163" y="2303463"/>
            <a:ext cx="4702175" cy="1643062"/>
            <a:chOff x="1459" y="1451"/>
            <a:chExt cx="2962" cy="1035"/>
          </a:xfrm>
        </p:grpSpPr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11291" name="Line 13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2" name="Line 14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11289" name="Line 16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0" name="Line 17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3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620963" y="2676525"/>
            <a:ext cx="4419600" cy="752475"/>
            <a:chOff x="1651" y="1686"/>
            <a:chExt cx="2784" cy="474"/>
          </a:xfrm>
        </p:grpSpPr>
        <p:sp>
          <p:nvSpPr>
            <p:cNvPr id="11279" name="Line 19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11281" name="Line 21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2" name="Line 22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3" name="Line 24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4" name="Line 25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5" name="Line 27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6" name="Line 28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275" name="Oval 2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08513" y="30670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4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7086600" y="3321050"/>
            <a:ext cx="1638300" cy="641350"/>
            <a:chOff x="4464" y="2092"/>
            <a:chExt cx="1032" cy="404"/>
          </a:xfrm>
        </p:grpSpPr>
        <p:sp>
          <p:nvSpPr>
            <p:cNvPr id="11277" name="Text Box 32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716" y="2092"/>
              <a:ext cx="7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Arial" charset="0"/>
                </a:rPr>
                <a:t>“circle of </a:t>
              </a:r>
            </a:p>
            <a:p>
              <a:pPr algn="ctr"/>
              <a:r>
                <a:rPr lang="en-US" sz="1800">
                  <a:latin typeface="Arial" charset="0"/>
                </a:rPr>
                <a:t>confusion”</a:t>
              </a:r>
            </a:p>
          </p:txBody>
        </p:sp>
        <p:sp>
          <p:nvSpPr>
            <p:cNvPr id="11278" name="Line 33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 flipH="1" flipV="1">
              <a:off x="4464" y="2160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Focal length, aperture, depth of field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343400"/>
            <a:ext cx="8153400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A lens focuses parallel rays onto a single focal point</a:t>
            </a:r>
          </a:p>
          <a:p>
            <a:pPr lvl="1" eaLnBrk="1" hangingPunct="1"/>
            <a:r>
              <a:rPr lang="en-US" sz="2400" smtClean="0"/>
              <a:t>focal point at a distance </a:t>
            </a:r>
            <a:r>
              <a:rPr lang="en-US" sz="2400" i="1" smtClean="0"/>
              <a:t>f</a:t>
            </a:r>
            <a:r>
              <a:rPr lang="en-US" sz="2400" smtClean="0"/>
              <a:t> beyond the plane of the lens</a:t>
            </a:r>
          </a:p>
          <a:p>
            <a:pPr lvl="1" eaLnBrk="1" hangingPunct="1"/>
            <a:r>
              <a:rPr lang="en-US" sz="2400" smtClean="0"/>
              <a:t>Aperture of diameter D restricts the range of rays</a:t>
            </a:r>
          </a:p>
        </p:txBody>
      </p:sp>
      <p:pic>
        <p:nvPicPr>
          <p:cNvPr id="57348" name="Picture 5" descr="lens_terms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3050" y="914400"/>
            <a:ext cx="53911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Text Box 7"/>
          <p:cNvSpPr txBox="1">
            <a:spLocks noChangeArrowheads="1"/>
          </p:cNvSpPr>
          <p:nvPr/>
        </p:nvSpPr>
        <p:spPr bwMode="auto">
          <a:xfrm>
            <a:off x="6534150" y="2486025"/>
            <a:ext cx="1466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focal point</a:t>
            </a:r>
          </a:p>
        </p:txBody>
      </p:sp>
      <p:sp>
        <p:nvSpPr>
          <p:cNvPr id="57350" name="Line 8"/>
          <p:cNvSpPr>
            <a:spLocks noChangeShapeType="1"/>
          </p:cNvSpPr>
          <p:nvPr/>
        </p:nvSpPr>
        <p:spPr bwMode="auto">
          <a:xfrm flipH="1" flipV="1">
            <a:off x="6096000" y="2286000"/>
            <a:ext cx="43815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51" name="Text Box 9"/>
          <p:cNvSpPr txBox="1">
            <a:spLocks noChangeArrowheads="1"/>
          </p:cNvSpPr>
          <p:nvPr/>
        </p:nvSpPr>
        <p:spPr bwMode="auto">
          <a:xfrm>
            <a:off x="5867400" y="1812925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F</a:t>
            </a:r>
          </a:p>
        </p:txBody>
      </p:sp>
      <p:sp>
        <p:nvSpPr>
          <p:cNvPr id="57352" name="Text Box 10"/>
          <p:cNvSpPr txBox="1">
            <a:spLocks noChangeArrowheads="1"/>
          </p:cNvSpPr>
          <p:nvPr/>
        </p:nvSpPr>
        <p:spPr bwMode="auto">
          <a:xfrm>
            <a:off x="1517650" y="2803525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optical center</a:t>
            </a:r>
          </a:p>
          <a:p>
            <a:pPr algn="ctr"/>
            <a:r>
              <a:rPr lang="en-US" sz="2000" b="1"/>
              <a:t>(Center Of Projection)</a:t>
            </a:r>
          </a:p>
        </p:txBody>
      </p:sp>
      <p:sp>
        <p:nvSpPr>
          <p:cNvPr id="57353" name="Line 11"/>
          <p:cNvSpPr>
            <a:spLocks noChangeShapeType="1"/>
          </p:cNvSpPr>
          <p:nvPr/>
        </p:nvSpPr>
        <p:spPr bwMode="auto">
          <a:xfrm flipV="1">
            <a:off x="3581400" y="2209800"/>
            <a:ext cx="838200" cy="673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54" name="TextBox 9"/>
          <p:cNvSpPr txBox="1">
            <a:spLocks noChangeArrowheads="1"/>
          </p:cNvSpPr>
          <p:nvPr/>
        </p:nvSpPr>
        <p:spPr bwMode="auto">
          <a:xfrm>
            <a:off x="0" y="6550025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The eye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648200"/>
            <a:ext cx="77724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human eye is a camera</a:t>
            </a:r>
          </a:p>
          <a:p>
            <a:pPr lvl="1"/>
            <a:r>
              <a:rPr lang="en-US" b="1" dirty="0" smtClean="0"/>
              <a:t>Iris</a:t>
            </a:r>
            <a:r>
              <a:rPr lang="en-US" dirty="0" smtClean="0"/>
              <a:t> - </a:t>
            </a:r>
            <a:r>
              <a:rPr lang="en-US" sz="1800" dirty="0" smtClean="0"/>
              <a:t>colored annulus with radial muscles</a:t>
            </a:r>
          </a:p>
          <a:p>
            <a:pPr lvl="1"/>
            <a:r>
              <a:rPr lang="en-US" b="1" dirty="0" smtClean="0"/>
              <a:t>Pupil</a:t>
            </a:r>
            <a:r>
              <a:rPr lang="en-US" dirty="0" smtClean="0"/>
              <a:t> - </a:t>
            </a:r>
            <a:r>
              <a:rPr lang="en-US" sz="1800" dirty="0" smtClean="0"/>
              <a:t>the hole (aperture) whose size is controlled by the iris</a:t>
            </a:r>
          </a:p>
          <a:p>
            <a:pPr lvl="1"/>
            <a:r>
              <a:rPr lang="en-US" sz="1800" dirty="0" smtClean="0"/>
              <a:t>What’s the “film”?</a:t>
            </a:r>
          </a:p>
        </p:txBody>
      </p:sp>
      <p:pic>
        <p:nvPicPr>
          <p:cNvPr id="15364" name="Picture 4" descr="humaney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6588" y="1066800"/>
            <a:ext cx="5484812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50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60960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–"/>
            </a:pPr>
            <a:r>
              <a:rPr lang="en-US" sz="1600">
                <a:latin typeface="Arial" charset="0"/>
              </a:rPr>
              <a:t>photoreceptor cells (rods and cones) in the </a:t>
            </a:r>
            <a:r>
              <a:rPr lang="en-US" sz="1600" b="1">
                <a:latin typeface="Arial" charset="0"/>
              </a:rPr>
              <a:t>retina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3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Depth of field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953000"/>
            <a:ext cx="7772400" cy="121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Changing the aperture size or focal length affects depth of field</a:t>
            </a:r>
          </a:p>
        </p:txBody>
      </p:sp>
      <p:pic>
        <p:nvPicPr>
          <p:cNvPr id="58372" name="Picture 4" descr="depth_of_fiel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5250" y="1447800"/>
            <a:ext cx="465455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5499100" y="1524000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4" name="Line 8"/>
          <p:cNvSpPr>
            <a:spLocks noChangeShapeType="1"/>
          </p:cNvSpPr>
          <p:nvPr/>
        </p:nvSpPr>
        <p:spPr bwMode="auto">
          <a:xfrm>
            <a:off x="5499100" y="3200400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8375" name="Picture 10" descr="At f/32, the background is distracting.">
            <a:hlinkClick r:id="rId3" tooltip="At f/32, the background is distracting.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3124200"/>
            <a:ext cx="21907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6" name="Picture 12" descr="At f/5.6, the flowers are isolated from the background.">
            <a:hlinkClick r:id="rId5" tooltip="At f/5.6, the flowers are isolated from the background.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1219200"/>
            <a:ext cx="21907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7" name="Rectangle 10"/>
          <p:cNvSpPr>
            <a:spLocks noChangeArrowheads="1"/>
          </p:cNvSpPr>
          <p:nvPr/>
        </p:nvSpPr>
        <p:spPr bwMode="auto">
          <a:xfrm>
            <a:off x="6781800" y="2590800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i="1"/>
              <a:t>f / </a:t>
            </a:r>
            <a:r>
              <a:rPr lang="en-US" sz="2000"/>
              <a:t>5.6</a:t>
            </a:r>
          </a:p>
        </p:txBody>
      </p:sp>
      <p:sp>
        <p:nvSpPr>
          <p:cNvPr id="58378" name="Rectangle 11"/>
          <p:cNvSpPr>
            <a:spLocks noChangeArrowheads="1"/>
          </p:cNvSpPr>
          <p:nvPr/>
        </p:nvSpPr>
        <p:spPr bwMode="auto">
          <a:xfrm>
            <a:off x="6781800" y="4495800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i="1"/>
              <a:t>f / </a:t>
            </a:r>
            <a:r>
              <a:rPr lang="en-US" sz="2000"/>
              <a:t>32</a:t>
            </a:r>
          </a:p>
        </p:txBody>
      </p:sp>
      <p:sp>
        <p:nvSpPr>
          <p:cNvPr id="58379" name="Rectangle 12"/>
          <p:cNvSpPr>
            <a:spLocks noChangeArrowheads="1"/>
          </p:cNvSpPr>
          <p:nvPr/>
        </p:nvSpPr>
        <p:spPr bwMode="auto">
          <a:xfrm>
            <a:off x="2590800" y="6488113"/>
            <a:ext cx="6553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</a:rPr>
              <a:t>Flower images from Wikipedia   </a:t>
            </a:r>
            <a:r>
              <a:rPr lang="en-US" sz="1200">
                <a:latin typeface="Calibri" pitchFamily="34" charset="0"/>
                <a:hlinkClick r:id="rId7"/>
              </a:rPr>
              <a:t>http://en.wikipedia.org/wiki/Depth_of_field</a:t>
            </a:r>
            <a:r>
              <a:rPr lang="en-US" sz="1200">
                <a:latin typeface="Calibri" pitchFamily="34" charset="0"/>
              </a:rPr>
              <a:t> </a:t>
            </a:r>
          </a:p>
        </p:txBody>
      </p:sp>
      <p:sp>
        <p:nvSpPr>
          <p:cNvPr id="58380" name="TextBox 11"/>
          <p:cNvSpPr txBox="1">
            <a:spLocks noChangeArrowheads="1"/>
          </p:cNvSpPr>
          <p:nvPr/>
        </p:nvSpPr>
        <p:spPr bwMode="auto">
          <a:xfrm>
            <a:off x="7651750" y="0"/>
            <a:ext cx="1492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formation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105400"/>
            <a:ext cx="7772400" cy="12954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Let’s design a camera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Idea 1:  put a piece of film in front of an object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Do we get a reasonable image?</a:t>
            </a:r>
          </a:p>
        </p:txBody>
      </p:sp>
      <p:pic>
        <p:nvPicPr>
          <p:cNvPr id="23556" name="Picture 4" descr="image-noth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4478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438400" y="1981200"/>
            <a:ext cx="4724400" cy="1524000"/>
            <a:chOff x="1536" y="1248"/>
            <a:chExt cx="2976" cy="960"/>
          </a:xfrm>
        </p:grpSpPr>
        <p:sp>
          <p:nvSpPr>
            <p:cNvPr id="23568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69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0" name="Line 9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2730" name="Line 10"/>
          <p:cNvSpPr>
            <a:spLocks noChangeShapeType="1"/>
          </p:cNvSpPr>
          <p:nvPr/>
        </p:nvSpPr>
        <p:spPr bwMode="auto">
          <a:xfrm>
            <a:off x="2438400" y="1981200"/>
            <a:ext cx="4724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743200" y="2209800"/>
            <a:ext cx="4419600" cy="1295400"/>
            <a:chOff x="1728" y="1392"/>
            <a:chExt cx="2784" cy="816"/>
          </a:xfrm>
        </p:grpSpPr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23565" name="Line 11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6" name="Line 12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7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64" name="Line 14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60" name="Oval 18"/>
          <p:cNvSpPr>
            <a:spLocks noChangeArrowheads="1"/>
          </p:cNvSpPr>
          <p:nvPr/>
        </p:nvSpPr>
        <p:spPr bwMode="auto">
          <a:xfrm>
            <a:off x="2393950" y="1949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1" name="Oval 19"/>
          <p:cNvSpPr>
            <a:spLocks noChangeArrowheads="1"/>
          </p:cNvSpPr>
          <p:nvPr/>
        </p:nvSpPr>
        <p:spPr bwMode="auto">
          <a:xfrm>
            <a:off x="2711450" y="25574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2" name="TextBox 17"/>
          <p:cNvSpPr txBox="1">
            <a:spLocks noChangeArrowheads="1"/>
          </p:cNvSpPr>
          <p:nvPr/>
        </p:nvSpPr>
        <p:spPr bwMode="auto">
          <a:xfrm>
            <a:off x="0" y="6550025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Varying the aperture </a:t>
            </a:r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914400"/>
            <a:ext cx="3519488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914400"/>
            <a:ext cx="3519487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ext Box 7"/>
          <p:cNvSpPr txBox="1">
            <a:spLocks noChangeArrowheads="1"/>
          </p:cNvSpPr>
          <p:nvPr/>
        </p:nvSpPr>
        <p:spPr bwMode="auto">
          <a:xfrm>
            <a:off x="932546" y="6172200"/>
            <a:ext cx="34371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Large </a:t>
            </a:r>
            <a:r>
              <a:rPr lang="en-US" sz="2000" dirty="0" smtClean="0"/>
              <a:t>aperture  </a:t>
            </a:r>
            <a:r>
              <a:rPr lang="en-US" sz="2000" dirty="0"/>
              <a:t>= small DOF</a:t>
            </a:r>
          </a:p>
        </p:txBody>
      </p:sp>
      <p:sp>
        <p:nvSpPr>
          <p:cNvPr id="59398" name="Text Box 8"/>
          <p:cNvSpPr txBox="1">
            <a:spLocks noChangeArrowheads="1"/>
          </p:cNvSpPr>
          <p:nvPr/>
        </p:nvSpPr>
        <p:spPr bwMode="auto">
          <a:xfrm>
            <a:off x="4666888" y="6172200"/>
            <a:ext cx="332494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Small </a:t>
            </a:r>
            <a:r>
              <a:rPr lang="en-US" sz="2000" dirty="0" smtClean="0"/>
              <a:t>aperture </a:t>
            </a:r>
            <a:r>
              <a:rPr lang="en-US" sz="2000" dirty="0"/>
              <a:t>= large DOF</a:t>
            </a:r>
          </a:p>
        </p:txBody>
      </p:sp>
      <p:sp>
        <p:nvSpPr>
          <p:cNvPr id="59399" name="TextBox 6"/>
          <p:cNvSpPr txBox="1">
            <a:spLocks noChangeArrowheads="1"/>
          </p:cNvSpPr>
          <p:nvPr/>
        </p:nvSpPr>
        <p:spPr bwMode="auto">
          <a:xfrm>
            <a:off x="7685088" y="0"/>
            <a:ext cx="14589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from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Shrinking the aperture</a:t>
            </a: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1463675" y="1066800"/>
            <a:ext cx="6003925" cy="5638800"/>
            <a:chOff x="922" y="806"/>
            <a:chExt cx="2551" cy="2905"/>
          </a:xfrm>
        </p:grpSpPr>
        <p:pic>
          <p:nvPicPr>
            <p:cNvPr id="60422" name="Picture 4" descr="pinhole_diff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92" y="806"/>
              <a:ext cx="2389" cy="2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3" name="Rectangle 5"/>
            <p:cNvSpPr>
              <a:spLocks noChangeAspect="1" noChangeArrowheads="1"/>
            </p:cNvSpPr>
            <p:nvPr/>
          </p:nvSpPr>
          <p:spPr bwMode="auto">
            <a:xfrm>
              <a:off x="922" y="2674"/>
              <a:ext cx="2551" cy="10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</a:pPr>
              <a:endParaRPr lang="ru-RU" i="1">
                <a:solidFill>
                  <a:schemeClr val="bg1"/>
                </a:solidFill>
                <a:latin typeface="Myriad Roman" pitchFamily="34" charset="0"/>
              </a:endParaRPr>
            </a:p>
          </p:txBody>
        </p:sp>
      </p:grpSp>
      <p:sp>
        <p:nvSpPr>
          <p:cNvPr id="1105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5105400"/>
            <a:ext cx="8229600" cy="1447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/>
              <a:t>Why not make the aperture as small as possible?</a:t>
            </a:r>
          </a:p>
          <a:p>
            <a:pPr lvl="1" eaLnBrk="1" hangingPunct="1">
              <a:defRPr/>
            </a:pPr>
            <a:r>
              <a:rPr lang="en-US" dirty="0"/>
              <a:t>Less light gets through</a:t>
            </a:r>
          </a:p>
          <a:p>
            <a:pPr lvl="1" eaLnBrk="1" hangingPunct="1">
              <a:defRPr/>
            </a:pPr>
            <a:r>
              <a:rPr lang="en-US" dirty="0"/>
              <a:t>Diffraction </a:t>
            </a:r>
            <a:r>
              <a:rPr lang="en-US" dirty="0" smtClean="0"/>
              <a:t>effects</a:t>
            </a:r>
            <a:endParaRPr lang="en-US" dirty="0"/>
          </a:p>
        </p:txBody>
      </p:sp>
      <p:sp>
        <p:nvSpPr>
          <p:cNvPr id="60421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Shrinking the aperture</a:t>
            </a:r>
          </a:p>
        </p:txBody>
      </p:sp>
      <p:pic>
        <p:nvPicPr>
          <p:cNvPr id="61443" name="Picture 3" descr="pinhole_diff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066800"/>
            <a:ext cx="59436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Relation between field of view and focal length</a:t>
            </a:r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838200" y="1219200"/>
            <a:ext cx="285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Field of view (angle width)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5867400" y="1143000"/>
            <a:ext cx="207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Film/Sensor Width</a:t>
            </a:r>
          </a:p>
        </p:txBody>
      </p:sp>
      <p:sp>
        <p:nvSpPr>
          <p:cNvPr id="14343" name="TextBox 7"/>
          <p:cNvSpPr txBox="1">
            <a:spLocks noChangeArrowheads="1"/>
          </p:cNvSpPr>
          <p:nvPr/>
        </p:nvSpPr>
        <p:spPr bwMode="auto">
          <a:xfrm>
            <a:off x="5943600" y="2057400"/>
            <a:ext cx="1441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Focal length</a:t>
            </a:r>
          </a:p>
        </p:txBody>
      </p:sp>
      <p:graphicFrame>
        <p:nvGraphicFramePr>
          <p:cNvPr id="14338" name="Object 7"/>
          <p:cNvGraphicFramePr>
            <a:graphicFrameLocks noChangeAspect="1"/>
          </p:cNvGraphicFramePr>
          <p:nvPr/>
        </p:nvGraphicFramePr>
        <p:xfrm>
          <a:off x="2743200" y="1295400"/>
          <a:ext cx="3148013" cy="1219200"/>
        </p:xfrm>
        <a:graphic>
          <a:graphicData uri="http://schemas.openxmlformats.org/presentationml/2006/ole">
            <p:oleObj spid="_x0000_s192514" name="Equation" r:id="rId3" imgW="952200" imgH="368280" progId="Equation.3">
              <p:embed/>
            </p:oleObj>
          </a:graphicData>
        </a:graphic>
      </p:graphicFrame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2590800"/>
            <a:ext cx="63246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Dolly Zoom or “Vertigo Effect”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2"/>
              </a:rPr>
              <a:t>http://www.youtube.com/watch?v=Y48R6-iIYHs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766978" name="Picture 2" descr="http://upload.wikimedia.org/wikipedia/commons/thumb/e/e5/Focal_length.jpg/220px-Focal_lengt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981200"/>
            <a:ext cx="2095500" cy="41814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http://en.wikipedia.org/wiki/Focal_length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3429000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Zoom in while moving away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228600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is this done?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Dolly zoom (or “Vertigo effect”)</a:t>
            </a:r>
            <a:endParaRPr lang="en-US" dirty="0" smtClean="0"/>
          </a:p>
        </p:txBody>
      </p:sp>
      <p:sp>
        <p:nvSpPr>
          <p:cNvPr id="15365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355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hlinkClick r:id="rId3"/>
              </a:rPr>
              <a:t>http://www.youtube.com/watch?v=Y48R6-iIYHs</a:t>
            </a:r>
            <a:endParaRPr lang="en-US" dirty="0" smtClean="0"/>
          </a:p>
          <a:p>
            <a:pPr>
              <a:buFont typeface="Arial" charset="0"/>
              <a:buNone/>
            </a:pPr>
            <a:endParaRPr lang="en-US" dirty="0" smtClean="0"/>
          </a:p>
        </p:txBody>
      </p:sp>
      <p:sp>
        <p:nvSpPr>
          <p:cNvPr id="15366" name="TextBox 4"/>
          <p:cNvSpPr txBox="1">
            <a:spLocks noChangeArrowheads="1"/>
          </p:cNvSpPr>
          <p:nvPr/>
        </p:nvSpPr>
        <p:spPr bwMode="auto">
          <a:xfrm>
            <a:off x="3886200" y="6019800"/>
            <a:ext cx="39671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Distance between object and camera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4381500" y="53721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8" name="TextBox 7"/>
          <p:cNvSpPr txBox="1">
            <a:spLocks noChangeArrowheads="1"/>
          </p:cNvSpPr>
          <p:nvPr/>
        </p:nvSpPr>
        <p:spPr bwMode="auto">
          <a:xfrm>
            <a:off x="6553200" y="3810000"/>
            <a:ext cx="1658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width of object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6019800" y="4040188"/>
            <a:ext cx="533400" cy="227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0" name="TextBox 5"/>
          <p:cNvSpPr txBox="1">
            <a:spLocks noChangeArrowheads="1"/>
          </p:cNvSpPr>
          <p:nvPr/>
        </p:nvSpPr>
        <p:spPr bwMode="auto">
          <a:xfrm>
            <a:off x="1066800" y="1905000"/>
            <a:ext cx="285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Field of view (angle width)</a:t>
            </a:r>
          </a:p>
        </p:txBody>
      </p:sp>
      <p:sp>
        <p:nvSpPr>
          <p:cNvPr id="15371" name="TextBox 6"/>
          <p:cNvSpPr txBox="1">
            <a:spLocks noChangeArrowheads="1"/>
          </p:cNvSpPr>
          <p:nvPr/>
        </p:nvSpPr>
        <p:spPr bwMode="auto">
          <a:xfrm>
            <a:off x="6096000" y="1828800"/>
            <a:ext cx="207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Film/Sensor Width</a:t>
            </a:r>
          </a:p>
        </p:txBody>
      </p:sp>
      <p:sp>
        <p:nvSpPr>
          <p:cNvPr id="15372" name="TextBox 7"/>
          <p:cNvSpPr txBox="1">
            <a:spLocks noChangeArrowheads="1"/>
          </p:cNvSpPr>
          <p:nvPr/>
        </p:nvSpPr>
        <p:spPr bwMode="auto">
          <a:xfrm>
            <a:off x="6172200" y="2743200"/>
            <a:ext cx="1441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Focal length</a:t>
            </a:r>
          </a:p>
        </p:txBody>
      </p:sp>
      <p:graphicFrame>
        <p:nvGraphicFramePr>
          <p:cNvPr id="15362" name="Object 7"/>
          <p:cNvGraphicFramePr>
            <a:graphicFrameLocks noChangeAspect="1"/>
          </p:cNvGraphicFramePr>
          <p:nvPr/>
        </p:nvGraphicFramePr>
        <p:xfrm>
          <a:off x="2825750" y="1981200"/>
          <a:ext cx="3441700" cy="1219200"/>
        </p:xfrm>
        <a:graphic>
          <a:graphicData uri="http://schemas.openxmlformats.org/presentationml/2006/ole">
            <p:oleObj spid="_x0000_s193538" name="Equation" r:id="rId4" imgW="1041120" imgH="368280" progId="Equation.3">
              <p:embed/>
            </p:oleObj>
          </a:graphicData>
        </a:graphic>
      </p:graphicFrame>
      <p:graphicFrame>
        <p:nvGraphicFramePr>
          <p:cNvPr id="15363" name="Object 7"/>
          <p:cNvGraphicFramePr>
            <a:graphicFrameLocks noChangeAspect="1"/>
          </p:cNvGraphicFramePr>
          <p:nvPr/>
        </p:nvGraphicFramePr>
        <p:xfrm>
          <a:off x="2438400" y="4143375"/>
          <a:ext cx="3944938" cy="1092200"/>
        </p:xfrm>
        <a:graphic>
          <a:graphicData uri="http://schemas.openxmlformats.org/presentationml/2006/ole">
            <p:oleObj spid="_x0000_s193539" name="Equation" r:id="rId5" imgW="1193760" imgH="330120" progId="Equation.3">
              <p:embed/>
            </p:oleObj>
          </a:graphicData>
        </a:graphic>
      </p:graphicFrame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638800"/>
            <a:ext cx="299832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Pinhole camera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7772400" cy="1905000"/>
          </a:xfrm>
        </p:spPr>
        <p:txBody>
          <a:bodyPr>
            <a:normAutofit fontScale="92500"/>
          </a:bodyPr>
          <a:lstStyle/>
          <a:p>
            <a:pPr eaLnBrk="1" hangingPunct="1">
              <a:buFontTx/>
              <a:buNone/>
              <a:defRPr/>
            </a:pPr>
            <a:r>
              <a:rPr lang="en-US" dirty="0" smtClean="0"/>
              <a:t>Idea 2: add a barrier to block off most of the rays</a:t>
            </a:r>
          </a:p>
          <a:p>
            <a:pPr lvl="1" eaLnBrk="1" hangingPunct="1">
              <a:defRPr/>
            </a:pPr>
            <a:r>
              <a:rPr lang="en-US" dirty="0" smtClean="0"/>
              <a:t>This reduces blurring</a:t>
            </a:r>
          </a:p>
          <a:p>
            <a:pPr lvl="1" eaLnBrk="1" hangingPunct="1">
              <a:defRPr/>
            </a:pPr>
            <a:r>
              <a:rPr lang="en-US" dirty="0" smtClean="0"/>
              <a:t>The opening known as the </a:t>
            </a:r>
            <a:r>
              <a:rPr lang="en-US" b="1" dirty="0" smtClean="0"/>
              <a:t>aperture</a:t>
            </a:r>
          </a:p>
        </p:txBody>
      </p:sp>
      <p:pic>
        <p:nvPicPr>
          <p:cNvPr id="24580" name="Picture 18" descr="image-pinho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5240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2286000" y="2057400"/>
            <a:ext cx="4724400" cy="1524000"/>
            <a:chOff x="1440" y="1296"/>
            <a:chExt cx="2976" cy="960"/>
          </a:xfrm>
        </p:grpSpPr>
        <p:sp>
          <p:nvSpPr>
            <p:cNvPr id="24591" name="Line 21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2" name="Line 22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3" name="Line 23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4" name="Line 24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2590800" y="2495550"/>
            <a:ext cx="4457700" cy="571500"/>
            <a:chOff x="1632" y="1572"/>
            <a:chExt cx="2808" cy="360"/>
          </a:xfrm>
        </p:grpSpPr>
        <p:sp>
          <p:nvSpPr>
            <p:cNvPr id="24587" name="Line 27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28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Line 29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30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3" name="Oval 31"/>
          <p:cNvSpPr>
            <a:spLocks noChangeArrowheads="1"/>
          </p:cNvSpPr>
          <p:nvPr/>
        </p:nvSpPr>
        <p:spPr bwMode="auto">
          <a:xfrm>
            <a:off x="2241550" y="20256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4584" name="Oval 32"/>
          <p:cNvSpPr>
            <a:spLocks noChangeArrowheads="1"/>
          </p:cNvSpPr>
          <p:nvPr/>
        </p:nvSpPr>
        <p:spPr bwMode="auto">
          <a:xfrm>
            <a:off x="2559050" y="26336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43779" name="Rectangle 35"/>
          <p:cNvSpPr>
            <a:spLocks noChangeArrowheads="1"/>
          </p:cNvSpPr>
          <p:nvPr/>
        </p:nvSpPr>
        <p:spPr bwMode="auto">
          <a:xfrm>
            <a:off x="685800" y="5943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–"/>
            </a:pPr>
            <a:endParaRPr lang="en-US"/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0" y="6550025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79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Pinhole camera</a:t>
            </a:r>
          </a:p>
        </p:txBody>
      </p:sp>
      <p:sp>
        <p:nvSpPr>
          <p:cNvPr id="25603" name="TextBox 30"/>
          <p:cNvSpPr txBox="1">
            <a:spLocks noChangeArrowheads="1"/>
          </p:cNvSpPr>
          <p:nvPr/>
        </p:nvSpPr>
        <p:spPr bwMode="auto">
          <a:xfrm>
            <a:off x="0" y="6550025"/>
            <a:ext cx="1608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Figure from Forsyth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1066800" y="1676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1066800" y="1752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3429000" y="1752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524000" y="1143000"/>
            <a:ext cx="277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1219200" y="5105400"/>
            <a:ext cx="3656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 = focal length</a:t>
            </a:r>
          </a:p>
          <a:p>
            <a:r>
              <a:rPr lang="en-US" sz="2400"/>
              <a:t>c = center of the camera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657600" y="2971800"/>
            <a:ext cx="32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Camera obscura: the pre-camera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First idea: Mo-Ti, China (470BC to 390BC)</a:t>
            </a:r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First built: Alhacen, Iraq/Egypt (965 to 1039AD)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000375"/>
            <a:ext cx="44100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990600" y="5791200"/>
            <a:ext cx="26114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Illustration of Camera Obscura</a:t>
            </a:r>
          </a:p>
        </p:txBody>
      </p:sp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4572000" y="5791200"/>
            <a:ext cx="4114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Freestanding camera obscura at UNC Chapel Hill</a:t>
            </a:r>
          </a:p>
          <a:p>
            <a:pPr algn="ctr"/>
            <a:endParaRPr lang="en-US" sz="1100"/>
          </a:p>
          <a:p>
            <a:pPr algn="ctr"/>
            <a:r>
              <a:rPr lang="en-US" sz="1100"/>
              <a:t>Photo by Seth Ilys</a:t>
            </a:r>
          </a:p>
        </p:txBody>
      </p:sp>
      <p:pic>
        <p:nvPicPr>
          <p:cNvPr id="266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124200"/>
            <a:ext cx="37338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21330</TotalTime>
  <Words>1568</Words>
  <Application>Microsoft Office PowerPoint</Application>
  <PresentationFormat>On-screen Show (4:3)</PresentationFormat>
  <Paragraphs>412</Paragraphs>
  <Slides>65</Slides>
  <Notes>16</Notes>
  <HiddenSlides>2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80" baseType="lpstr">
      <vt:lpstr>Arial</vt:lpstr>
      <vt:lpstr>Calibri</vt:lpstr>
      <vt:lpstr>EngraversGothic BT Regular</vt:lpstr>
      <vt:lpstr>Tahoma</vt:lpstr>
      <vt:lpstr>Wingdings</vt:lpstr>
      <vt:lpstr>Comic Sans MS</vt:lpstr>
      <vt:lpstr>Symbol</vt:lpstr>
      <vt:lpstr>Helvetica</vt:lpstr>
      <vt:lpstr>Times New Roman</vt:lpstr>
      <vt:lpstr>Myriad Roman</vt:lpstr>
      <vt:lpstr>Office Theme</vt:lpstr>
      <vt:lpstr>Photo Editor Photo</vt:lpstr>
      <vt:lpstr>Equation</vt:lpstr>
      <vt:lpstr>Microsoft Equation 3.0</vt:lpstr>
      <vt:lpstr>Microsoft Photo Editor 3.0 Photo</vt:lpstr>
      <vt:lpstr>Projective Geometry and  Camera Models</vt:lpstr>
      <vt:lpstr>Administrative Stuff</vt:lpstr>
      <vt:lpstr>Last class: intro</vt:lpstr>
      <vt:lpstr>Next two classes: Single-view Geometry</vt:lpstr>
      <vt:lpstr>Today’s class</vt:lpstr>
      <vt:lpstr>Image formation</vt:lpstr>
      <vt:lpstr>Pinhole camera</vt:lpstr>
      <vt:lpstr>Pinhole camera</vt:lpstr>
      <vt:lpstr>Camera obscura: the pre-camera</vt:lpstr>
      <vt:lpstr>Camera Obscura used for Tracing</vt:lpstr>
      <vt:lpstr>First Photograph</vt:lpstr>
      <vt:lpstr>Dimensionality Reduction Machine (3D to 2D)</vt:lpstr>
      <vt:lpstr>Projection can be tricky…</vt:lpstr>
      <vt:lpstr>Projection can be tricky…</vt:lpstr>
      <vt:lpstr>Projective Geometry</vt:lpstr>
      <vt:lpstr>Length is not preserved</vt:lpstr>
      <vt:lpstr>Projective Geometry</vt:lpstr>
      <vt:lpstr>Projective Geometry</vt:lpstr>
      <vt:lpstr>Vanishing points and lines</vt:lpstr>
      <vt:lpstr>Vanishing points and lines</vt:lpstr>
      <vt:lpstr>Vanishing points and lines</vt:lpstr>
      <vt:lpstr>Vanishing points and lines</vt:lpstr>
      <vt:lpstr>Note on estimating vanishing points</vt:lpstr>
      <vt:lpstr>Vanishing objects</vt:lpstr>
      <vt:lpstr>Projection: world coordinatesimage coordinates</vt:lpstr>
      <vt:lpstr>Homogeneous coordinates</vt:lpstr>
      <vt:lpstr>Homogeneous coordinates</vt:lpstr>
      <vt:lpstr>Basic geometry in homogeneous coordinates</vt:lpstr>
      <vt:lpstr>Another problem solved by homogeneous coordinates</vt:lpstr>
      <vt:lpstr>Slide 30</vt:lpstr>
      <vt:lpstr>Interlude: when have I used this stuff?</vt:lpstr>
      <vt:lpstr>When have I used this stuff?</vt:lpstr>
      <vt:lpstr>When have I used this stuff?</vt:lpstr>
      <vt:lpstr>When have I used this stuff?</vt:lpstr>
      <vt:lpstr>When have I used this stuff?</vt:lpstr>
      <vt:lpstr>When have I used this stuff?</vt:lpstr>
      <vt:lpstr>Pinhole Camera Model</vt:lpstr>
      <vt:lpstr>Slide 38</vt:lpstr>
      <vt:lpstr>Remove assumption: known optical center</vt:lpstr>
      <vt:lpstr>Remove assumption: square pixels</vt:lpstr>
      <vt:lpstr>Remove assumption: non-skewed pixels</vt:lpstr>
      <vt:lpstr>Oriented and Translated Camera</vt:lpstr>
      <vt:lpstr>Allow camera translation</vt:lpstr>
      <vt:lpstr>3D Rotation of Points</vt:lpstr>
      <vt:lpstr>Allow camera rotation</vt:lpstr>
      <vt:lpstr>Degrees of freedom</vt:lpstr>
      <vt:lpstr>Vanishing Point = Projection from Infinity</vt:lpstr>
      <vt:lpstr>Orthographic Projection</vt:lpstr>
      <vt:lpstr>Scaled Orthographic Projection</vt:lpstr>
      <vt:lpstr>Slide 50</vt:lpstr>
      <vt:lpstr>Beyond Pinholes: Radial Distortion</vt:lpstr>
      <vt:lpstr>Things to remember</vt:lpstr>
      <vt:lpstr>Next class</vt:lpstr>
      <vt:lpstr>Questions</vt:lpstr>
      <vt:lpstr>What about focus, aperture, DOF, FOV, etc?</vt:lpstr>
      <vt:lpstr>Adding a lens</vt:lpstr>
      <vt:lpstr>Focal length, aperture, depth of field</vt:lpstr>
      <vt:lpstr>The eye</vt:lpstr>
      <vt:lpstr>Depth of field</vt:lpstr>
      <vt:lpstr>Varying the aperture </vt:lpstr>
      <vt:lpstr>Shrinking the aperture</vt:lpstr>
      <vt:lpstr>Shrinking the aperture</vt:lpstr>
      <vt:lpstr>Relation between field of view and focal length</vt:lpstr>
      <vt:lpstr>Dolly Zoom or “Vertigo Effect”</vt:lpstr>
      <vt:lpstr>Dolly zoom (or “Vertigo effect”)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Derek Hoiem</cp:lastModifiedBy>
  <cp:revision>66</cp:revision>
  <dcterms:created xsi:type="dcterms:W3CDTF">2009-12-16T02:55:56Z</dcterms:created>
  <dcterms:modified xsi:type="dcterms:W3CDTF">2011-01-20T19:03:13Z</dcterms:modified>
</cp:coreProperties>
</file>